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handoutMasterIdLst>
    <p:handoutMasterId r:id="rId23"/>
  </p:handoutMasterIdLst>
  <p:sldIdLst>
    <p:sldId id="256" r:id="rId2"/>
    <p:sldId id="260" r:id="rId3"/>
    <p:sldId id="303" r:id="rId4"/>
    <p:sldId id="325" r:id="rId5"/>
    <p:sldId id="295" r:id="rId6"/>
    <p:sldId id="301" r:id="rId7"/>
    <p:sldId id="323" r:id="rId8"/>
    <p:sldId id="300" r:id="rId9"/>
    <p:sldId id="324" r:id="rId10"/>
    <p:sldId id="305" r:id="rId11"/>
    <p:sldId id="266" r:id="rId12"/>
    <p:sldId id="314" r:id="rId13"/>
    <p:sldId id="315" r:id="rId14"/>
    <p:sldId id="316" r:id="rId15"/>
    <p:sldId id="317" r:id="rId16"/>
    <p:sldId id="318" r:id="rId17"/>
    <p:sldId id="319" r:id="rId18"/>
    <p:sldId id="320" r:id="rId19"/>
    <p:sldId id="321" r:id="rId20"/>
    <p:sldId id="276" r:id="rId21"/>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3D8222"/>
    <a:srgbClr val="3931E3"/>
    <a:srgbClr val="408312"/>
    <a:srgbClr val="269626"/>
    <a:srgbClr val="28A028"/>
    <a:srgbClr val="2AA82A"/>
    <a:srgbClr val="2DB52D"/>
    <a:srgbClr val="50AA2C"/>
    <a:srgbClr val="69D9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062" autoAdjust="0"/>
    <p:restoredTop sz="94660"/>
  </p:normalViewPr>
  <p:slideViewPr>
    <p:cSldViewPr>
      <p:cViewPr>
        <p:scale>
          <a:sx n="70" d="100"/>
          <a:sy n="70" d="100"/>
        </p:scale>
        <p:origin x="-1344"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D4FFDD-0D07-6F42-90E9-C3150F5E2867}" type="doc">
      <dgm:prSet loTypeId="urn:microsoft.com/office/officeart/2005/8/layout/cycle4" loCatId="" qsTypeId="urn:microsoft.com/office/officeart/2005/8/quickstyle/simple1" qsCatId="simple" csTypeId="urn:microsoft.com/office/officeart/2005/8/colors/accent2_2" csCatId="accent2" phldr="1"/>
      <dgm:spPr/>
      <dgm:t>
        <a:bodyPr/>
        <a:lstStyle/>
        <a:p>
          <a:endParaRPr lang="en-US"/>
        </a:p>
      </dgm:t>
    </dgm:pt>
    <dgm:pt modelId="{9263DFFC-25FB-6647-8F54-983C206284DE}">
      <dgm:prSet phldrT="[Text]" custT="1"/>
      <dgm:spPr>
        <a:solidFill>
          <a:schemeClr val="bg1">
            <a:lumMod val="50000"/>
          </a:schemeClr>
        </a:solidFill>
      </dgm:spPr>
      <dgm:t>
        <a:bodyPr anchor="b"/>
        <a:lstStyle/>
        <a:p>
          <a:pPr algn="l"/>
          <a:r>
            <a:rPr lang="en-US" sz="1600" b="0" i="1" dirty="0" smtClean="0"/>
            <a:t>En              Uygun Fiyata Doğalgaz Tedariğinizi Kendisi Sağlar…</a:t>
          </a:r>
          <a:endParaRPr lang="en-US" sz="1600" b="0" i="1" dirty="0"/>
        </a:p>
      </dgm:t>
    </dgm:pt>
    <dgm:pt modelId="{3D064091-017D-8B45-9632-835166CF242F}" type="parTrans" cxnId="{F25F74DC-2BD7-6449-BC32-1F0D719ACC11}">
      <dgm:prSet/>
      <dgm:spPr/>
      <dgm:t>
        <a:bodyPr/>
        <a:lstStyle/>
        <a:p>
          <a:endParaRPr lang="en-US" b="0"/>
        </a:p>
      </dgm:t>
    </dgm:pt>
    <dgm:pt modelId="{47B7D550-1305-5042-A183-31B1D0467DD0}" type="sibTrans" cxnId="{F25F74DC-2BD7-6449-BC32-1F0D719ACC11}">
      <dgm:prSet/>
      <dgm:spPr/>
      <dgm:t>
        <a:bodyPr/>
        <a:lstStyle/>
        <a:p>
          <a:endParaRPr lang="en-US" b="0"/>
        </a:p>
      </dgm:t>
    </dgm:pt>
    <dgm:pt modelId="{76E4B1CF-2DB6-A241-806A-8CDACED20B81}">
      <dgm:prSet phldrT="[Text]" custT="1"/>
      <dgm:spPr>
        <a:solidFill>
          <a:schemeClr val="bg1">
            <a:lumMod val="95000"/>
            <a:alpha val="90000"/>
          </a:schemeClr>
        </a:solidFill>
        <a:ln w="38100" cmpd="sng">
          <a:solidFill>
            <a:schemeClr val="bg1">
              <a:lumMod val="50000"/>
            </a:schemeClr>
          </a:solidFill>
        </a:ln>
      </dgm:spPr>
      <dgm:t>
        <a:bodyPr anchor="t"/>
        <a:lstStyle/>
        <a:p>
          <a:pPr algn="l"/>
          <a:r>
            <a:rPr lang="en-US" sz="1400" b="0" i="1" dirty="0" err="1" smtClean="0">
              <a:solidFill>
                <a:schemeClr val="bg1">
                  <a:lumMod val="50000"/>
                </a:schemeClr>
              </a:solidFill>
            </a:rPr>
            <a:t>Nasıl</a:t>
          </a:r>
          <a:r>
            <a:rPr lang="en-US" sz="1400" b="0" i="1" dirty="0" smtClean="0">
              <a:solidFill>
                <a:schemeClr val="bg1">
                  <a:lumMod val="50000"/>
                </a:schemeClr>
              </a:solidFill>
            </a:rPr>
            <a:t> </a:t>
          </a:r>
          <a:r>
            <a:rPr lang="en-US" sz="1400" b="0" i="1" dirty="0" err="1" smtClean="0">
              <a:solidFill>
                <a:schemeClr val="bg1">
                  <a:lumMod val="50000"/>
                </a:schemeClr>
              </a:solidFill>
            </a:rPr>
            <a:t>uygun</a:t>
          </a:r>
          <a:r>
            <a:rPr lang="en-US" sz="1400" b="0" i="1" dirty="0" smtClean="0">
              <a:solidFill>
                <a:schemeClr val="bg1">
                  <a:lumMod val="50000"/>
                </a:schemeClr>
              </a:solidFill>
            </a:rPr>
            <a:t> </a:t>
          </a:r>
          <a:r>
            <a:rPr lang="en-US" sz="1400" b="0" i="1" dirty="0" err="1" smtClean="0">
              <a:solidFill>
                <a:schemeClr val="bg1">
                  <a:lumMod val="50000"/>
                </a:schemeClr>
              </a:solidFill>
            </a:rPr>
            <a:t>fiyatla</a:t>
          </a:r>
          <a:r>
            <a:rPr lang="en-US" sz="1400" b="0" i="1" dirty="0" smtClean="0">
              <a:solidFill>
                <a:schemeClr val="bg1">
                  <a:lumMod val="50000"/>
                </a:schemeClr>
              </a:solidFill>
            </a:rPr>
            <a:t> </a:t>
          </a:r>
          <a:r>
            <a:rPr lang="en-US" sz="1400" b="0" i="1" dirty="0" err="1" smtClean="0">
              <a:solidFill>
                <a:schemeClr val="bg1">
                  <a:lumMod val="50000"/>
                </a:schemeClr>
              </a:solidFill>
            </a:rPr>
            <a:t>doğalgaz</a:t>
          </a:r>
          <a:r>
            <a:rPr lang="en-US" sz="1400" b="0" i="1" dirty="0" smtClean="0">
              <a:solidFill>
                <a:schemeClr val="bg1">
                  <a:lumMod val="50000"/>
                </a:schemeClr>
              </a:solidFill>
            </a:rPr>
            <a:t> </a:t>
          </a:r>
          <a:r>
            <a:rPr lang="en-US" sz="1400" b="0" i="1" dirty="0" err="1" smtClean="0">
              <a:solidFill>
                <a:schemeClr val="bg1">
                  <a:lumMod val="50000"/>
                </a:schemeClr>
              </a:solidFill>
            </a:rPr>
            <a:t>tedarik</a:t>
          </a:r>
          <a:r>
            <a:rPr lang="en-US" sz="1400" b="0" i="1" dirty="0" smtClean="0">
              <a:solidFill>
                <a:schemeClr val="bg1">
                  <a:lumMod val="50000"/>
                </a:schemeClr>
              </a:solidFill>
            </a:rPr>
            <a:t> </a:t>
          </a:r>
          <a:r>
            <a:rPr lang="en-US" sz="1400" b="0" i="1" dirty="0" err="1" smtClean="0">
              <a:solidFill>
                <a:schemeClr val="bg1">
                  <a:lumMod val="50000"/>
                </a:schemeClr>
              </a:solidFill>
            </a:rPr>
            <a:t>ederim</a:t>
          </a:r>
          <a:r>
            <a:rPr lang="en-US" sz="1400" b="0" i="1" dirty="0" smtClean="0">
              <a:solidFill>
                <a:schemeClr val="bg1">
                  <a:lumMod val="50000"/>
                </a:schemeClr>
              </a:solidFill>
            </a:rPr>
            <a:t>? </a:t>
          </a:r>
          <a:r>
            <a:rPr lang="en-US" sz="1400" b="0" i="1" dirty="0" err="1" smtClean="0">
              <a:solidFill>
                <a:schemeClr val="bg1">
                  <a:lumMod val="50000"/>
                </a:schemeClr>
              </a:solidFill>
            </a:rPr>
            <a:t>Tüketim</a:t>
          </a:r>
          <a:r>
            <a:rPr lang="en-US" sz="1400" b="0" i="1" dirty="0" smtClean="0">
              <a:solidFill>
                <a:schemeClr val="bg1">
                  <a:lumMod val="50000"/>
                </a:schemeClr>
              </a:solidFill>
            </a:rPr>
            <a:t> </a:t>
          </a:r>
          <a:r>
            <a:rPr lang="en-US" sz="1400" b="0" i="1" dirty="0" err="1" smtClean="0">
              <a:solidFill>
                <a:schemeClr val="bg1">
                  <a:lumMod val="50000"/>
                </a:schemeClr>
              </a:solidFill>
            </a:rPr>
            <a:t>taahütlerinde</a:t>
          </a:r>
          <a:r>
            <a:rPr lang="en-US" sz="1400" b="0" i="1" dirty="0" smtClean="0">
              <a:solidFill>
                <a:schemeClr val="bg1">
                  <a:lumMod val="50000"/>
                </a:schemeClr>
              </a:solidFill>
            </a:rPr>
            <a:t> </a:t>
          </a:r>
          <a:r>
            <a:rPr lang="en-US" sz="1400" b="0" i="1" dirty="0" err="1" smtClean="0">
              <a:solidFill>
                <a:schemeClr val="bg1">
                  <a:lumMod val="50000"/>
                </a:schemeClr>
              </a:solidFill>
            </a:rPr>
            <a:t>zorlanıyorum</a:t>
          </a:r>
          <a:r>
            <a:rPr lang="en-US" sz="1400" b="0" i="1" dirty="0" smtClean="0">
              <a:solidFill>
                <a:schemeClr val="bg1">
                  <a:lumMod val="50000"/>
                </a:schemeClr>
              </a:solidFill>
            </a:rPr>
            <a:t>.                     Ne </a:t>
          </a:r>
          <a:r>
            <a:rPr lang="en-US" sz="1400" b="0" i="1" dirty="0" err="1" smtClean="0">
              <a:solidFill>
                <a:schemeClr val="bg1">
                  <a:lumMod val="50000"/>
                </a:schemeClr>
              </a:solidFill>
            </a:rPr>
            <a:t>yapabilirim</a:t>
          </a:r>
          <a:r>
            <a:rPr lang="en-US" sz="1400" b="0" i="1" dirty="0" smtClean="0">
              <a:solidFill>
                <a:schemeClr val="bg1">
                  <a:lumMod val="50000"/>
                </a:schemeClr>
              </a:solidFill>
            </a:rPr>
            <a:t>?</a:t>
          </a:r>
          <a:endParaRPr lang="en-US" sz="1400" b="0" i="1" dirty="0">
            <a:solidFill>
              <a:schemeClr val="bg1">
                <a:lumMod val="50000"/>
              </a:schemeClr>
            </a:solidFill>
          </a:endParaRPr>
        </a:p>
      </dgm:t>
    </dgm:pt>
    <dgm:pt modelId="{5607FD4E-1C8D-EF4D-BFC9-A9B4C9D99B21}" type="parTrans" cxnId="{3498CBF3-61C7-904B-9472-3442A5D17C8D}">
      <dgm:prSet/>
      <dgm:spPr/>
      <dgm:t>
        <a:bodyPr/>
        <a:lstStyle/>
        <a:p>
          <a:endParaRPr lang="en-US" b="0"/>
        </a:p>
      </dgm:t>
    </dgm:pt>
    <dgm:pt modelId="{C0AEC838-E16B-9741-9385-C5A3BF9BD534}" type="sibTrans" cxnId="{3498CBF3-61C7-904B-9472-3442A5D17C8D}">
      <dgm:prSet/>
      <dgm:spPr/>
      <dgm:t>
        <a:bodyPr/>
        <a:lstStyle/>
        <a:p>
          <a:endParaRPr lang="en-US" b="0"/>
        </a:p>
      </dgm:t>
    </dgm:pt>
    <dgm:pt modelId="{41623222-D4DE-8743-B8D1-EB46EC3C667B}">
      <dgm:prSet phldrT="[Text]" custT="1"/>
      <dgm:spPr>
        <a:solidFill>
          <a:srgbClr val="408312"/>
        </a:solidFill>
      </dgm:spPr>
      <dgm:t>
        <a:bodyPr anchor="b"/>
        <a:lstStyle/>
        <a:p>
          <a:pPr algn="r"/>
          <a:r>
            <a:rPr lang="en-US" sz="1600" b="0" i="1" dirty="0" smtClean="0"/>
            <a:t>En             Uygun Maliyetle Elektriğinizi Yerinde Üretir…</a:t>
          </a:r>
          <a:endParaRPr lang="en-US" sz="1600" b="0" i="1" dirty="0"/>
        </a:p>
      </dgm:t>
    </dgm:pt>
    <dgm:pt modelId="{C646F325-5FBA-F842-B488-0ABC907C9294}" type="parTrans" cxnId="{D6F19944-03BE-D04A-BDC1-87FBCD055526}">
      <dgm:prSet/>
      <dgm:spPr/>
      <dgm:t>
        <a:bodyPr/>
        <a:lstStyle/>
        <a:p>
          <a:endParaRPr lang="en-US" b="0"/>
        </a:p>
      </dgm:t>
    </dgm:pt>
    <dgm:pt modelId="{ADD06576-8A0A-1F46-BE47-43DF57824FAF}" type="sibTrans" cxnId="{D6F19944-03BE-D04A-BDC1-87FBCD055526}">
      <dgm:prSet/>
      <dgm:spPr/>
      <dgm:t>
        <a:bodyPr/>
        <a:lstStyle/>
        <a:p>
          <a:endParaRPr lang="en-US" b="0"/>
        </a:p>
      </dgm:t>
    </dgm:pt>
    <dgm:pt modelId="{42334FEE-7ADB-8744-B80C-0D4745BA67BC}">
      <dgm:prSet phldrT="[Text]" custT="1"/>
      <dgm:spPr>
        <a:solidFill>
          <a:schemeClr val="accent3">
            <a:lumMod val="20000"/>
            <a:lumOff val="80000"/>
          </a:schemeClr>
        </a:solidFill>
        <a:ln w="38100" cmpd="sng">
          <a:solidFill>
            <a:srgbClr val="408312"/>
          </a:solidFill>
        </a:ln>
      </dgm:spPr>
      <dgm:t>
        <a:bodyPr anchor="t"/>
        <a:lstStyle/>
        <a:p>
          <a:pPr algn="r"/>
          <a:r>
            <a:rPr lang="en-US" sz="1400" b="0" i="1" dirty="0" smtClean="0">
              <a:solidFill>
                <a:srgbClr val="408312"/>
              </a:solidFill>
            </a:rPr>
            <a:t>Yerinde </a:t>
          </a:r>
          <a:r>
            <a:rPr lang="en-US" sz="1400" b="0" i="1" dirty="0" err="1" smtClean="0">
              <a:solidFill>
                <a:srgbClr val="408312"/>
              </a:solidFill>
            </a:rPr>
            <a:t>elektrik</a:t>
          </a:r>
          <a:r>
            <a:rPr lang="en-US" sz="1400" b="0" i="1" dirty="0" smtClean="0">
              <a:solidFill>
                <a:srgbClr val="408312"/>
              </a:solidFill>
            </a:rPr>
            <a:t> </a:t>
          </a:r>
          <a:r>
            <a:rPr lang="en-US" sz="1400" b="0" i="1" dirty="0" err="1" smtClean="0">
              <a:solidFill>
                <a:srgbClr val="408312"/>
              </a:solidFill>
            </a:rPr>
            <a:t>üretimi</a:t>
          </a:r>
          <a:r>
            <a:rPr lang="en-US" sz="1400" b="0" i="1" dirty="0" smtClean="0">
              <a:solidFill>
                <a:srgbClr val="408312"/>
              </a:solidFill>
            </a:rPr>
            <a:t> </a:t>
          </a:r>
          <a:r>
            <a:rPr lang="en-US" sz="1400" b="0" i="1" dirty="0" err="1" smtClean="0">
              <a:solidFill>
                <a:srgbClr val="408312"/>
              </a:solidFill>
            </a:rPr>
            <a:t>güzel</a:t>
          </a:r>
          <a:r>
            <a:rPr lang="en-US" sz="1400" b="0" i="1" dirty="0" smtClean="0">
              <a:solidFill>
                <a:srgbClr val="408312"/>
              </a:solidFill>
            </a:rPr>
            <a:t> </a:t>
          </a:r>
          <a:r>
            <a:rPr lang="en-US" sz="1400" b="0" i="1" dirty="0" err="1" smtClean="0">
              <a:solidFill>
                <a:srgbClr val="408312"/>
              </a:solidFill>
            </a:rPr>
            <a:t>fikir</a:t>
          </a:r>
          <a:r>
            <a:rPr lang="en-US" sz="1400" b="0" i="1" dirty="0" smtClean="0">
              <a:solidFill>
                <a:srgbClr val="408312"/>
              </a:solidFill>
            </a:rPr>
            <a:t> </a:t>
          </a:r>
          <a:r>
            <a:rPr lang="en-US" sz="1400" b="0" i="1" dirty="0" err="1" smtClean="0">
              <a:solidFill>
                <a:srgbClr val="408312"/>
              </a:solidFill>
            </a:rPr>
            <a:t>ama</a:t>
          </a:r>
          <a:r>
            <a:rPr lang="en-US" sz="1400" b="0" i="1" dirty="0" smtClean="0">
              <a:solidFill>
                <a:srgbClr val="408312"/>
              </a:solidFill>
            </a:rPr>
            <a:t> </a:t>
          </a:r>
          <a:r>
            <a:rPr lang="en-US" sz="1400" b="0" i="1" dirty="0" err="1" smtClean="0">
              <a:solidFill>
                <a:srgbClr val="408312"/>
              </a:solidFill>
            </a:rPr>
            <a:t>bildiğim</a:t>
          </a:r>
          <a:r>
            <a:rPr lang="en-US" sz="1400" b="0" i="1" dirty="0" smtClean="0">
              <a:solidFill>
                <a:srgbClr val="408312"/>
              </a:solidFill>
            </a:rPr>
            <a:t> </a:t>
          </a:r>
          <a:r>
            <a:rPr lang="en-US" sz="1400" b="0" i="1" dirty="0" err="1" smtClean="0">
              <a:solidFill>
                <a:srgbClr val="408312"/>
              </a:solidFill>
            </a:rPr>
            <a:t>bir</a:t>
          </a:r>
          <a:r>
            <a:rPr lang="en-US" sz="1400" b="0" i="1" dirty="0" smtClean="0">
              <a:solidFill>
                <a:srgbClr val="408312"/>
              </a:solidFill>
            </a:rPr>
            <a:t> </a:t>
          </a:r>
          <a:r>
            <a:rPr lang="en-US" sz="1400" b="0" i="1" dirty="0" err="1" smtClean="0">
              <a:solidFill>
                <a:srgbClr val="408312"/>
              </a:solidFill>
            </a:rPr>
            <a:t>konu</a:t>
          </a:r>
          <a:r>
            <a:rPr lang="en-US" sz="1400" b="0" i="1" dirty="0" smtClean="0">
              <a:solidFill>
                <a:srgbClr val="408312"/>
              </a:solidFill>
            </a:rPr>
            <a:t> </a:t>
          </a:r>
          <a:r>
            <a:rPr lang="en-US" sz="1400" b="0" i="1" dirty="0" err="1" smtClean="0">
              <a:solidFill>
                <a:srgbClr val="408312"/>
              </a:solidFill>
            </a:rPr>
            <a:t>değil.Yatırımı</a:t>
          </a:r>
          <a:r>
            <a:rPr lang="en-US" sz="1400" b="0" i="1" dirty="0" smtClean="0">
              <a:solidFill>
                <a:srgbClr val="408312"/>
              </a:solidFill>
            </a:rPr>
            <a:t> </a:t>
          </a:r>
          <a:r>
            <a:rPr lang="en-US" sz="1400" b="0" i="1" dirty="0" err="1" smtClean="0">
              <a:solidFill>
                <a:srgbClr val="408312"/>
              </a:solidFill>
            </a:rPr>
            <a:t>yüksek</a:t>
          </a:r>
          <a:r>
            <a:rPr lang="en-US" sz="1400" b="0" i="1" dirty="0" smtClean="0">
              <a:solidFill>
                <a:srgbClr val="408312"/>
              </a:solidFill>
            </a:rPr>
            <a:t> ve </a:t>
          </a:r>
          <a:r>
            <a:rPr lang="en-US" sz="1400" b="0" i="1" dirty="0" err="1" smtClean="0">
              <a:solidFill>
                <a:srgbClr val="408312"/>
              </a:solidFill>
            </a:rPr>
            <a:t>işletme</a:t>
          </a:r>
          <a:r>
            <a:rPr lang="en-US" sz="1400" b="0" i="1" dirty="0" smtClean="0">
              <a:solidFill>
                <a:srgbClr val="408312"/>
              </a:solidFill>
            </a:rPr>
            <a:t> </a:t>
          </a:r>
          <a:r>
            <a:rPr lang="en-US" sz="1400" b="0" i="1" dirty="0" err="1" smtClean="0">
              <a:solidFill>
                <a:srgbClr val="408312"/>
              </a:solidFill>
            </a:rPr>
            <a:t>riskleri</a:t>
          </a:r>
          <a:r>
            <a:rPr lang="en-US" sz="1400" b="0" i="1" dirty="0" smtClean="0">
              <a:solidFill>
                <a:srgbClr val="408312"/>
              </a:solidFill>
            </a:rPr>
            <a:t> var.                   Ne </a:t>
          </a:r>
          <a:r>
            <a:rPr lang="en-US" sz="1400" b="0" i="1" dirty="0" err="1" smtClean="0">
              <a:solidFill>
                <a:srgbClr val="408312"/>
              </a:solidFill>
            </a:rPr>
            <a:t>yapabilirim</a:t>
          </a:r>
          <a:r>
            <a:rPr lang="en-US" sz="1400" b="0" i="1" dirty="0" smtClean="0">
              <a:solidFill>
                <a:srgbClr val="408312"/>
              </a:solidFill>
            </a:rPr>
            <a:t>?</a:t>
          </a:r>
          <a:endParaRPr lang="en-US" sz="1400" b="0" i="1" dirty="0">
            <a:solidFill>
              <a:srgbClr val="408312"/>
            </a:solidFill>
          </a:endParaRPr>
        </a:p>
      </dgm:t>
    </dgm:pt>
    <dgm:pt modelId="{E3FDC5FA-D4CC-6848-A9B4-D1FD3F1334B2}" type="parTrans" cxnId="{BDD7E899-A869-844E-8D41-E582497D6C12}">
      <dgm:prSet/>
      <dgm:spPr/>
      <dgm:t>
        <a:bodyPr/>
        <a:lstStyle/>
        <a:p>
          <a:endParaRPr lang="en-US" b="0"/>
        </a:p>
      </dgm:t>
    </dgm:pt>
    <dgm:pt modelId="{08CA21A2-C703-074E-A69B-08D8AF1A2202}" type="sibTrans" cxnId="{BDD7E899-A869-844E-8D41-E582497D6C12}">
      <dgm:prSet/>
      <dgm:spPr/>
      <dgm:t>
        <a:bodyPr/>
        <a:lstStyle/>
        <a:p>
          <a:endParaRPr lang="en-US" b="0"/>
        </a:p>
      </dgm:t>
    </dgm:pt>
    <dgm:pt modelId="{0C242D31-623A-FF42-BCBB-1A20DB198E84}">
      <dgm:prSet phldrT="[Text]" custT="1"/>
      <dgm:spPr>
        <a:solidFill>
          <a:srgbClr val="408312"/>
        </a:solidFill>
      </dgm:spPr>
      <dgm:t>
        <a:bodyPr anchor="t"/>
        <a:lstStyle/>
        <a:p>
          <a:pPr algn="r"/>
          <a:r>
            <a:rPr lang="en-US" sz="1600" b="0" i="1" dirty="0" smtClean="0"/>
            <a:t>En             Uygun Maliyetle          Isınızı             Yerinde Üretir…</a:t>
          </a:r>
          <a:endParaRPr lang="en-US" sz="1600" b="0" i="1" dirty="0"/>
        </a:p>
      </dgm:t>
    </dgm:pt>
    <dgm:pt modelId="{907C9927-6C59-6C49-8FB1-77870BFC59FD}" type="parTrans" cxnId="{22C32FA9-2E15-514F-9A0C-6A4DDD45BDB3}">
      <dgm:prSet/>
      <dgm:spPr/>
      <dgm:t>
        <a:bodyPr/>
        <a:lstStyle/>
        <a:p>
          <a:endParaRPr lang="en-US" b="0"/>
        </a:p>
      </dgm:t>
    </dgm:pt>
    <dgm:pt modelId="{7849B867-BADB-9C49-A961-5C6AD15D3BD7}" type="sibTrans" cxnId="{22C32FA9-2E15-514F-9A0C-6A4DDD45BDB3}">
      <dgm:prSet/>
      <dgm:spPr/>
      <dgm:t>
        <a:bodyPr/>
        <a:lstStyle/>
        <a:p>
          <a:endParaRPr lang="en-US" b="0"/>
        </a:p>
      </dgm:t>
    </dgm:pt>
    <dgm:pt modelId="{CF0BA71D-68D6-FA45-83A1-1C96FB5A5501}">
      <dgm:prSet phldrT="[Text]" custT="1"/>
      <dgm:spPr>
        <a:solidFill>
          <a:srgbClr val="EBF1DE">
            <a:alpha val="90000"/>
          </a:srgbClr>
        </a:solidFill>
        <a:ln w="38100" cmpd="sng">
          <a:solidFill>
            <a:srgbClr val="408312"/>
          </a:solidFill>
        </a:ln>
      </dgm:spPr>
      <dgm:t>
        <a:bodyPr anchor="b"/>
        <a:lstStyle/>
        <a:p>
          <a:pPr algn="r"/>
          <a:r>
            <a:rPr lang="en-US" sz="1400" b="0" i="1" dirty="0" err="1" smtClean="0">
              <a:solidFill>
                <a:srgbClr val="408312"/>
              </a:solidFill>
            </a:rPr>
            <a:t>Farklı</a:t>
          </a:r>
          <a:r>
            <a:rPr lang="en-US" sz="1400" b="0" i="1" dirty="0" smtClean="0">
              <a:solidFill>
                <a:srgbClr val="408312"/>
              </a:solidFill>
            </a:rPr>
            <a:t> </a:t>
          </a:r>
          <a:r>
            <a:rPr lang="en-US" sz="1400" b="0" i="1" dirty="0" err="1" smtClean="0">
              <a:solidFill>
                <a:srgbClr val="408312"/>
              </a:solidFill>
            </a:rPr>
            <a:t>formlarda</a:t>
          </a:r>
          <a:r>
            <a:rPr lang="en-US" sz="1400" b="0" i="1" dirty="0" smtClean="0">
              <a:solidFill>
                <a:srgbClr val="408312"/>
              </a:solidFill>
            </a:rPr>
            <a:t> </a:t>
          </a:r>
          <a:r>
            <a:rPr lang="en-US" sz="1400" b="0" i="1" dirty="0" err="1" smtClean="0">
              <a:solidFill>
                <a:srgbClr val="408312"/>
              </a:solidFill>
            </a:rPr>
            <a:t>ısı</a:t>
          </a:r>
          <a:r>
            <a:rPr lang="en-US" sz="1400" b="0" i="1" dirty="0" smtClean="0">
              <a:solidFill>
                <a:srgbClr val="408312"/>
              </a:solidFill>
            </a:rPr>
            <a:t> </a:t>
          </a:r>
          <a:r>
            <a:rPr lang="en-US" sz="1400" b="0" i="1" dirty="0" err="1" smtClean="0">
              <a:solidFill>
                <a:srgbClr val="408312"/>
              </a:solidFill>
            </a:rPr>
            <a:t>kullanıyorum</a:t>
          </a:r>
          <a:r>
            <a:rPr lang="en-US" sz="1400" b="0" i="1" dirty="0" smtClean="0">
              <a:solidFill>
                <a:srgbClr val="408312"/>
              </a:solidFill>
            </a:rPr>
            <a:t>.   Isı </a:t>
          </a:r>
          <a:r>
            <a:rPr lang="en-US" sz="1400" b="0" i="1" dirty="0" err="1" smtClean="0">
              <a:solidFill>
                <a:srgbClr val="408312"/>
              </a:solidFill>
            </a:rPr>
            <a:t>üretim</a:t>
          </a:r>
          <a:r>
            <a:rPr lang="en-US" sz="1400" b="0" i="1" dirty="0" smtClean="0">
              <a:solidFill>
                <a:srgbClr val="408312"/>
              </a:solidFill>
            </a:rPr>
            <a:t> </a:t>
          </a:r>
          <a:r>
            <a:rPr lang="en-US" sz="1400" b="0" i="1" dirty="0" err="1" smtClean="0">
              <a:solidFill>
                <a:srgbClr val="408312"/>
              </a:solidFill>
            </a:rPr>
            <a:t>maliyetlerimi</a:t>
          </a:r>
          <a:r>
            <a:rPr lang="en-US" sz="1400" b="0" i="1" dirty="0" smtClean="0">
              <a:solidFill>
                <a:srgbClr val="408312"/>
              </a:solidFill>
            </a:rPr>
            <a:t> </a:t>
          </a:r>
          <a:r>
            <a:rPr lang="en-US" sz="1400" b="0" i="1" dirty="0" err="1" smtClean="0">
              <a:solidFill>
                <a:srgbClr val="408312"/>
              </a:solidFill>
            </a:rPr>
            <a:t>düşürerek</a:t>
          </a:r>
          <a:r>
            <a:rPr lang="en-US" sz="1400" b="0" i="1" dirty="0" smtClean="0">
              <a:solidFill>
                <a:srgbClr val="408312"/>
              </a:solidFill>
            </a:rPr>
            <a:t> </a:t>
          </a:r>
          <a:r>
            <a:rPr lang="en-US" sz="1400" b="0" i="1" dirty="0" err="1" smtClean="0">
              <a:solidFill>
                <a:srgbClr val="408312"/>
              </a:solidFill>
            </a:rPr>
            <a:t>bunu</a:t>
          </a:r>
          <a:r>
            <a:rPr lang="en-US" sz="1400" b="0" i="1" dirty="0" smtClean="0">
              <a:solidFill>
                <a:srgbClr val="408312"/>
              </a:solidFill>
            </a:rPr>
            <a:t> </a:t>
          </a:r>
          <a:r>
            <a:rPr lang="en-US" sz="1400" b="0" i="1" dirty="0" err="1" smtClean="0">
              <a:solidFill>
                <a:srgbClr val="408312"/>
              </a:solidFill>
            </a:rPr>
            <a:t>sürekli</a:t>
          </a:r>
          <a:r>
            <a:rPr lang="en-US" sz="1400" b="0" i="1" dirty="0" smtClean="0">
              <a:solidFill>
                <a:srgbClr val="408312"/>
              </a:solidFill>
            </a:rPr>
            <a:t> hale </a:t>
          </a:r>
          <a:r>
            <a:rPr lang="en-US" sz="1400" b="0" i="1" dirty="0" err="1" smtClean="0">
              <a:solidFill>
                <a:srgbClr val="408312"/>
              </a:solidFill>
            </a:rPr>
            <a:t>getirmek</a:t>
          </a:r>
          <a:r>
            <a:rPr lang="en-US" sz="1400" b="0" i="1" dirty="0" smtClean="0">
              <a:solidFill>
                <a:srgbClr val="408312"/>
              </a:solidFill>
            </a:rPr>
            <a:t> </a:t>
          </a:r>
          <a:r>
            <a:rPr lang="en-US" sz="1400" b="0" i="1" dirty="0" err="1" smtClean="0">
              <a:solidFill>
                <a:srgbClr val="408312"/>
              </a:solidFill>
            </a:rPr>
            <a:t>istiyorum</a:t>
          </a:r>
          <a:r>
            <a:rPr lang="en-US" sz="1400" b="0" i="1" dirty="0" smtClean="0">
              <a:solidFill>
                <a:srgbClr val="408312"/>
              </a:solidFill>
            </a:rPr>
            <a:t>.          </a:t>
          </a:r>
          <a:endParaRPr lang="en-US" sz="1400" b="0" i="1" dirty="0">
            <a:solidFill>
              <a:srgbClr val="408312"/>
            </a:solidFill>
          </a:endParaRPr>
        </a:p>
      </dgm:t>
    </dgm:pt>
    <dgm:pt modelId="{F768B1C1-7C77-8F42-B9BF-782AA59D3976}" type="parTrans" cxnId="{04A94887-5722-3146-9B84-3F867526BEB6}">
      <dgm:prSet/>
      <dgm:spPr/>
      <dgm:t>
        <a:bodyPr/>
        <a:lstStyle/>
        <a:p>
          <a:endParaRPr lang="en-US" b="0"/>
        </a:p>
      </dgm:t>
    </dgm:pt>
    <dgm:pt modelId="{E219C1DE-80C5-7F4E-86E2-6771FD203A74}" type="sibTrans" cxnId="{04A94887-5722-3146-9B84-3F867526BEB6}">
      <dgm:prSet/>
      <dgm:spPr/>
      <dgm:t>
        <a:bodyPr/>
        <a:lstStyle/>
        <a:p>
          <a:endParaRPr lang="en-US" b="0"/>
        </a:p>
      </dgm:t>
    </dgm:pt>
    <dgm:pt modelId="{CF1CCB5B-8D22-A34B-BFFB-B78AEA610274}">
      <dgm:prSet phldrT="[Text]" custT="1"/>
      <dgm:spPr>
        <a:solidFill>
          <a:srgbClr val="7F7F7F"/>
        </a:solidFill>
      </dgm:spPr>
      <dgm:t>
        <a:bodyPr anchor="t"/>
        <a:lstStyle/>
        <a:p>
          <a:pPr algn="l"/>
          <a:r>
            <a:rPr lang="en-US" sz="1600" b="0" i="1" smtClean="0"/>
            <a:t>En              </a:t>
          </a:r>
          <a:r>
            <a:rPr lang="en-US" sz="1600" b="0" i="1" dirty="0" smtClean="0"/>
            <a:t>Uygun Fiyata      Elektrik Tedariğinizi Kendisi    Sağlar…</a:t>
          </a:r>
          <a:endParaRPr lang="en-US" sz="1600" b="0" i="1" dirty="0"/>
        </a:p>
      </dgm:t>
    </dgm:pt>
    <dgm:pt modelId="{FFAD8BC4-4FCD-C047-A91B-93E1C078CAD5}" type="parTrans" cxnId="{F8562402-2E9D-894F-94FB-CC9779C40167}">
      <dgm:prSet/>
      <dgm:spPr/>
      <dgm:t>
        <a:bodyPr/>
        <a:lstStyle/>
        <a:p>
          <a:endParaRPr lang="en-US" b="0"/>
        </a:p>
      </dgm:t>
    </dgm:pt>
    <dgm:pt modelId="{9AE85F72-DF5A-154A-9746-206050DE1196}" type="sibTrans" cxnId="{F8562402-2E9D-894F-94FB-CC9779C40167}">
      <dgm:prSet/>
      <dgm:spPr/>
      <dgm:t>
        <a:bodyPr/>
        <a:lstStyle/>
        <a:p>
          <a:endParaRPr lang="en-US" b="0"/>
        </a:p>
      </dgm:t>
    </dgm:pt>
    <dgm:pt modelId="{B5B0669E-C4D5-D948-9BDE-E99C77B04969}">
      <dgm:prSet phldrT="[Text]" custT="1"/>
      <dgm:spPr>
        <a:solidFill>
          <a:srgbClr val="F2F2F2">
            <a:alpha val="90000"/>
          </a:srgbClr>
        </a:solidFill>
        <a:ln w="38100" cmpd="sng">
          <a:solidFill>
            <a:srgbClr val="7F7F7F"/>
          </a:solidFill>
        </a:ln>
      </dgm:spPr>
      <dgm:t>
        <a:bodyPr anchor="b"/>
        <a:lstStyle/>
        <a:p>
          <a:pPr algn="l"/>
          <a:r>
            <a:rPr lang="en-US" sz="1400" b="0" i="1" dirty="0" err="1" smtClean="0">
              <a:solidFill>
                <a:srgbClr val="7F7F7F"/>
              </a:solidFill>
            </a:rPr>
            <a:t>Dışarıdan</a:t>
          </a:r>
          <a:r>
            <a:rPr lang="en-US" sz="1400" b="0" i="1" dirty="0" smtClean="0">
              <a:solidFill>
                <a:srgbClr val="7F7F7F"/>
              </a:solidFill>
            </a:rPr>
            <a:t> </a:t>
          </a:r>
          <a:r>
            <a:rPr lang="en-US" sz="1400" b="0" i="1" dirty="0" err="1" smtClean="0">
              <a:solidFill>
                <a:srgbClr val="7F7F7F"/>
              </a:solidFill>
            </a:rPr>
            <a:t>elektrik</a:t>
          </a:r>
          <a:r>
            <a:rPr lang="en-US" sz="1400" b="0" i="1" dirty="0" smtClean="0">
              <a:solidFill>
                <a:srgbClr val="7F7F7F"/>
              </a:solidFill>
            </a:rPr>
            <a:t> </a:t>
          </a:r>
          <a:r>
            <a:rPr lang="en-US" sz="1400" b="0" i="1" dirty="0" err="1" smtClean="0">
              <a:solidFill>
                <a:srgbClr val="7F7F7F"/>
              </a:solidFill>
            </a:rPr>
            <a:t>tedarik</a:t>
          </a:r>
          <a:r>
            <a:rPr lang="en-US" sz="1400" b="0" i="1" dirty="0" smtClean="0">
              <a:solidFill>
                <a:srgbClr val="7F7F7F"/>
              </a:solidFill>
            </a:rPr>
            <a:t> </a:t>
          </a:r>
          <a:r>
            <a:rPr lang="en-US" sz="1400" b="0" i="1" dirty="0" err="1" smtClean="0">
              <a:solidFill>
                <a:srgbClr val="7F7F7F"/>
              </a:solidFill>
            </a:rPr>
            <a:t>ettiğimde</a:t>
          </a:r>
          <a:r>
            <a:rPr lang="en-US" sz="1400" b="0" i="1" dirty="0" smtClean="0">
              <a:solidFill>
                <a:srgbClr val="7F7F7F"/>
              </a:solidFill>
            </a:rPr>
            <a:t> </a:t>
          </a:r>
          <a:r>
            <a:rPr lang="en-US" sz="1400" b="0" i="1" dirty="0" err="1" smtClean="0">
              <a:solidFill>
                <a:srgbClr val="7F7F7F"/>
              </a:solidFill>
            </a:rPr>
            <a:t>kazançlarım</a:t>
          </a:r>
          <a:r>
            <a:rPr lang="en-US" sz="1400" b="0" i="1" dirty="0" smtClean="0">
              <a:solidFill>
                <a:srgbClr val="7F7F7F"/>
              </a:solidFill>
            </a:rPr>
            <a:t> </a:t>
          </a:r>
          <a:r>
            <a:rPr lang="en-US" sz="1400" b="0" i="1" dirty="0" err="1" smtClean="0">
              <a:solidFill>
                <a:srgbClr val="7F7F7F"/>
              </a:solidFill>
            </a:rPr>
            <a:t>sürekli</a:t>
          </a:r>
          <a:r>
            <a:rPr lang="en-US" sz="1400" b="0" i="1" dirty="0" smtClean="0">
              <a:solidFill>
                <a:srgbClr val="7F7F7F"/>
              </a:solidFill>
            </a:rPr>
            <a:t> </a:t>
          </a:r>
          <a:r>
            <a:rPr lang="en-US" sz="1400" b="0" i="1" dirty="0" err="1" smtClean="0">
              <a:solidFill>
                <a:srgbClr val="7F7F7F"/>
              </a:solidFill>
            </a:rPr>
            <a:t>değil</a:t>
          </a:r>
          <a:r>
            <a:rPr lang="en-US" sz="1400" b="0" i="1" dirty="0" smtClean="0">
              <a:solidFill>
                <a:srgbClr val="7F7F7F"/>
              </a:solidFill>
            </a:rPr>
            <a:t>. </a:t>
          </a:r>
          <a:r>
            <a:rPr lang="en-US" sz="1400" b="0" i="1" dirty="0" err="1" smtClean="0">
              <a:solidFill>
                <a:srgbClr val="7F7F7F"/>
              </a:solidFill>
            </a:rPr>
            <a:t>İndirimli</a:t>
          </a:r>
          <a:r>
            <a:rPr lang="en-US" sz="1400" b="0" i="1" dirty="0" smtClean="0">
              <a:solidFill>
                <a:srgbClr val="7F7F7F"/>
              </a:solidFill>
            </a:rPr>
            <a:t> </a:t>
          </a:r>
          <a:r>
            <a:rPr lang="en-US" sz="1400" b="0" i="1" dirty="0" err="1" smtClean="0">
              <a:solidFill>
                <a:srgbClr val="7F7F7F"/>
              </a:solidFill>
            </a:rPr>
            <a:t>fiyat</a:t>
          </a:r>
          <a:r>
            <a:rPr lang="en-US" sz="1400" b="0" i="1" dirty="0" smtClean="0">
              <a:solidFill>
                <a:srgbClr val="7F7F7F"/>
              </a:solidFill>
            </a:rPr>
            <a:t> </a:t>
          </a:r>
          <a:r>
            <a:rPr lang="en-US" sz="1400" b="0" i="1" dirty="0" err="1" smtClean="0">
              <a:solidFill>
                <a:srgbClr val="7F7F7F"/>
              </a:solidFill>
            </a:rPr>
            <a:t>garantisini</a:t>
          </a:r>
          <a:r>
            <a:rPr lang="en-US" sz="1400" b="0" i="1" dirty="0" smtClean="0">
              <a:solidFill>
                <a:srgbClr val="7F7F7F"/>
              </a:solidFill>
            </a:rPr>
            <a:t> </a:t>
          </a:r>
          <a:r>
            <a:rPr lang="en-US" sz="1400" b="0" i="1" dirty="0" err="1" smtClean="0">
              <a:solidFill>
                <a:srgbClr val="7F7F7F"/>
              </a:solidFill>
            </a:rPr>
            <a:t>sürekli</a:t>
          </a:r>
          <a:r>
            <a:rPr lang="en-US" sz="1400" b="0" i="1" dirty="0" smtClean="0">
              <a:solidFill>
                <a:srgbClr val="7F7F7F"/>
              </a:solidFill>
            </a:rPr>
            <a:t> </a:t>
          </a:r>
          <a:r>
            <a:rPr lang="en-US" sz="1400" b="0" i="1" dirty="0" err="1" smtClean="0">
              <a:solidFill>
                <a:srgbClr val="7F7F7F"/>
              </a:solidFill>
            </a:rPr>
            <a:t>almak</a:t>
          </a:r>
          <a:r>
            <a:rPr lang="en-US" sz="1400" b="0" i="1" dirty="0" smtClean="0">
              <a:solidFill>
                <a:srgbClr val="7F7F7F"/>
              </a:solidFill>
            </a:rPr>
            <a:t> </a:t>
          </a:r>
          <a:r>
            <a:rPr lang="en-US" sz="1400" b="0" i="1" dirty="0" err="1" smtClean="0">
              <a:solidFill>
                <a:srgbClr val="7F7F7F"/>
              </a:solidFill>
            </a:rPr>
            <a:t>istiyorum</a:t>
          </a:r>
          <a:r>
            <a:rPr lang="en-US" sz="1400" b="0" i="1" dirty="0" smtClean="0">
              <a:solidFill>
                <a:srgbClr val="7F7F7F"/>
              </a:solidFill>
            </a:rPr>
            <a:t>.</a:t>
          </a:r>
          <a:endParaRPr lang="en-US" sz="1400" b="0" i="1" dirty="0">
            <a:solidFill>
              <a:srgbClr val="7F7F7F"/>
            </a:solidFill>
          </a:endParaRPr>
        </a:p>
      </dgm:t>
    </dgm:pt>
    <dgm:pt modelId="{2E0DE706-7738-CF4D-8779-E1468F9F780F}" type="parTrans" cxnId="{60E4D281-9F1A-B84E-AA78-D76CD71A8998}">
      <dgm:prSet/>
      <dgm:spPr/>
      <dgm:t>
        <a:bodyPr/>
        <a:lstStyle/>
        <a:p>
          <a:endParaRPr lang="en-US" b="0"/>
        </a:p>
      </dgm:t>
    </dgm:pt>
    <dgm:pt modelId="{424BC3D5-3657-FA44-AFE5-846E67AE3D36}" type="sibTrans" cxnId="{60E4D281-9F1A-B84E-AA78-D76CD71A8998}">
      <dgm:prSet/>
      <dgm:spPr/>
      <dgm:t>
        <a:bodyPr/>
        <a:lstStyle/>
        <a:p>
          <a:endParaRPr lang="en-US" b="0"/>
        </a:p>
      </dgm:t>
    </dgm:pt>
    <dgm:pt modelId="{87033D50-EB07-0740-AEC8-4C2710F2B5B0}" type="pres">
      <dgm:prSet presAssocID="{20D4FFDD-0D07-6F42-90E9-C3150F5E2867}" presName="cycleMatrixDiagram" presStyleCnt="0">
        <dgm:presLayoutVars>
          <dgm:chMax val="1"/>
          <dgm:dir/>
          <dgm:animLvl val="lvl"/>
          <dgm:resizeHandles val="exact"/>
        </dgm:presLayoutVars>
      </dgm:prSet>
      <dgm:spPr/>
      <dgm:t>
        <a:bodyPr/>
        <a:lstStyle/>
        <a:p>
          <a:endParaRPr lang="en-US"/>
        </a:p>
      </dgm:t>
    </dgm:pt>
    <dgm:pt modelId="{342500DA-7ACE-C64D-BDB3-7901CA2FAA3F}" type="pres">
      <dgm:prSet presAssocID="{20D4FFDD-0D07-6F42-90E9-C3150F5E2867}" presName="children" presStyleCnt="0"/>
      <dgm:spPr/>
      <dgm:t>
        <a:bodyPr/>
        <a:lstStyle/>
        <a:p>
          <a:endParaRPr lang="en-US"/>
        </a:p>
      </dgm:t>
    </dgm:pt>
    <dgm:pt modelId="{1BE69448-7BAF-6547-AF94-82DAFE23D4F4}" type="pres">
      <dgm:prSet presAssocID="{20D4FFDD-0D07-6F42-90E9-C3150F5E2867}" presName="child1group" presStyleCnt="0"/>
      <dgm:spPr/>
      <dgm:t>
        <a:bodyPr/>
        <a:lstStyle/>
        <a:p>
          <a:endParaRPr lang="en-US"/>
        </a:p>
      </dgm:t>
    </dgm:pt>
    <dgm:pt modelId="{63A6DB30-04AD-F24B-9EE4-F94909655A4B}" type="pres">
      <dgm:prSet presAssocID="{20D4FFDD-0D07-6F42-90E9-C3150F5E2867}" presName="child1" presStyleLbl="bgAcc1" presStyleIdx="0" presStyleCnt="4" custScaleX="122069" custScaleY="107742"/>
      <dgm:spPr/>
      <dgm:t>
        <a:bodyPr/>
        <a:lstStyle/>
        <a:p>
          <a:endParaRPr lang="en-US"/>
        </a:p>
      </dgm:t>
    </dgm:pt>
    <dgm:pt modelId="{3A6C7801-2F74-4F4E-8BFD-5A59600BCAFB}" type="pres">
      <dgm:prSet presAssocID="{20D4FFDD-0D07-6F42-90E9-C3150F5E2867}" presName="child1Text" presStyleLbl="bgAcc1" presStyleIdx="0" presStyleCnt="4">
        <dgm:presLayoutVars>
          <dgm:bulletEnabled val="1"/>
        </dgm:presLayoutVars>
      </dgm:prSet>
      <dgm:spPr/>
      <dgm:t>
        <a:bodyPr/>
        <a:lstStyle/>
        <a:p>
          <a:endParaRPr lang="en-US"/>
        </a:p>
      </dgm:t>
    </dgm:pt>
    <dgm:pt modelId="{E938B97C-9B95-364B-BC21-DFB261A76101}" type="pres">
      <dgm:prSet presAssocID="{20D4FFDD-0D07-6F42-90E9-C3150F5E2867}" presName="child2group" presStyleCnt="0"/>
      <dgm:spPr/>
      <dgm:t>
        <a:bodyPr/>
        <a:lstStyle/>
        <a:p>
          <a:endParaRPr lang="en-US"/>
        </a:p>
      </dgm:t>
    </dgm:pt>
    <dgm:pt modelId="{84E998C4-5387-EC4E-9621-884504F2D133}" type="pres">
      <dgm:prSet presAssocID="{20D4FFDD-0D07-6F42-90E9-C3150F5E2867}" presName="child2" presStyleLbl="bgAcc1" presStyleIdx="1" presStyleCnt="4" custScaleX="122211" custScaleY="108645"/>
      <dgm:spPr/>
      <dgm:t>
        <a:bodyPr/>
        <a:lstStyle/>
        <a:p>
          <a:endParaRPr lang="en-US"/>
        </a:p>
      </dgm:t>
    </dgm:pt>
    <dgm:pt modelId="{A0817619-F241-734C-AB1D-FF32C035D48D}" type="pres">
      <dgm:prSet presAssocID="{20D4FFDD-0D07-6F42-90E9-C3150F5E2867}" presName="child2Text" presStyleLbl="bgAcc1" presStyleIdx="1" presStyleCnt="4">
        <dgm:presLayoutVars>
          <dgm:bulletEnabled val="1"/>
        </dgm:presLayoutVars>
      </dgm:prSet>
      <dgm:spPr/>
      <dgm:t>
        <a:bodyPr/>
        <a:lstStyle/>
        <a:p>
          <a:endParaRPr lang="en-US"/>
        </a:p>
      </dgm:t>
    </dgm:pt>
    <dgm:pt modelId="{C8288697-C940-F14C-A48B-73E24812CA39}" type="pres">
      <dgm:prSet presAssocID="{20D4FFDD-0D07-6F42-90E9-C3150F5E2867}" presName="child3group" presStyleCnt="0"/>
      <dgm:spPr/>
      <dgm:t>
        <a:bodyPr/>
        <a:lstStyle/>
        <a:p>
          <a:endParaRPr lang="en-US"/>
        </a:p>
      </dgm:t>
    </dgm:pt>
    <dgm:pt modelId="{821473D1-6137-D446-9FA1-FD00416C706C}" type="pres">
      <dgm:prSet presAssocID="{20D4FFDD-0D07-6F42-90E9-C3150F5E2867}" presName="child3" presStyleLbl="bgAcc1" presStyleIdx="2" presStyleCnt="4" custScaleX="119069" custScaleY="113013"/>
      <dgm:spPr/>
      <dgm:t>
        <a:bodyPr/>
        <a:lstStyle/>
        <a:p>
          <a:endParaRPr lang="en-US"/>
        </a:p>
      </dgm:t>
    </dgm:pt>
    <dgm:pt modelId="{B53151D3-EBFA-9642-B91F-21856C61EE99}" type="pres">
      <dgm:prSet presAssocID="{20D4FFDD-0D07-6F42-90E9-C3150F5E2867}" presName="child3Text" presStyleLbl="bgAcc1" presStyleIdx="2" presStyleCnt="4">
        <dgm:presLayoutVars>
          <dgm:bulletEnabled val="1"/>
        </dgm:presLayoutVars>
      </dgm:prSet>
      <dgm:spPr/>
      <dgm:t>
        <a:bodyPr/>
        <a:lstStyle/>
        <a:p>
          <a:endParaRPr lang="en-US"/>
        </a:p>
      </dgm:t>
    </dgm:pt>
    <dgm:pt modelId="{735D481C-3519-5340-9CE0-7B38544D2AC9}" type="pres">
      <dgm:prSet presAssocID="{20D4FFDD-0D07-6F42-90E9-C3150F5E2867}" presName="child4group" presStyleCnt="0"/>
      <dgm:spPr/>
      <dgm:t>
        <a:bodyPr/>
        <a:lstStyle/>
        <a:p>
          <a:endParaRPr lang="en-US"/>
        </a:p>
      </dgm:t>
    </dgm:pt>
    <dgm:pt modelId="{C77F0C85-1B93-E64C-860C-495BC6411187}" type="pres">
      <dgm:prSet presAssocID="{20D4FFDD-0D07-6F42-90E9-C3150F5E2867}" presName="child4" presStyleLbl="bgAcc1" presStyleIdx="3" presStyleCnt="4" custScaleX="120517" custScaleY="111267"/>
      <dgm:spPr/>
      <dgm:t>
        <a:bodyPr/>
        <a:lstStyle/>
        <a:p>
          <a:endParaRPr lang="en-US"/>
        </a:p>
      </dgm:t>
    </dgm:pt>
    <dgm:pt modelId="{F4FCA049-722A-C740-8855-C90AF87C71F1}" type="pres">
      <dgm:prSet presAssocID="{20D4FFDD-0D07-6F42-90E9-C3150F5E2867}" presName="child4Text" presStyleLbl="bgAcc1" presStyleIdx="3" presStyleCnt="4">
        <dgm:presLayoutVars>
          <dgm:bulletEnabled val="1"/>
        </dgm:presLayoutVars>
      </dgm:prSet>
      <dgm:spPr/>
      <dgm:t>
        <a:bodyPr/>
        <a:lstStyle/>
        <a:p>
          <a:endParaRPr lang="en-US"/>
        </a:p>
      </dgm:t>
    </dgm:pt>
    <dgm:pt modelId="{558361AF-D7BD-8741-9834-9CBE73644545}" type="pres">
      <dgm:prSet presAssocID="{20D4FFDD-0D07-6F42-90E9-C3150F5E2867}" presName="childPlaceholder" presStyleCnt="0"/>
      <dgm:spPr/>
      <dgm:t>
        <a:bodyPr/>
        <a:lstStyle/>
        <a:p>
          <a:endParaRPr lang="en-US"/>
        </a:p>
      </dgm:t>
    </dgm:pt>
    <dgm:pt modelId="{CE288F9C-2355-F243-810A-D10087689FD5}" type="pres">
      <dgm:prSet presAssocID="{20D4FFDD-0D07-6F42-90E9-C3150F5E2867}" presName="circle" presStyleCnt="0"/>
      <dgm:spPr/>
      <dgm:t>
        <a:bodyPr/>
        <a:lstStyle/>
        <a:p>
          <a:endParaRPr lang="en-US"/>
        </a:p>
      </dgm:t>
    </dgm:pt>
    <dgm:pt modelId="{AC712CDD-6B4A-C14B-BC13-16BCACF48D0A}" type="pres">
      <dgm:prSet presAssocID="{20D4FFDD-0D07-6F42-90E9-C3150F5E2867}" presName="quadrant1" presStyleLbl="node1" presStyleIdx="0" presStyleCnt="4">
        <dgm:presLayoutVars>
          <dgm:chMax val="1"/>
          <dgm:bulletEnabled val="1"/>
        </dgm:presLayoutVars>
      </dgm:prSet>
      <dgm:spPr/>
      <dgm:t>
        <a:bodyPr/>
        <a:lstStyle/>
        <a:p>
          <a:endParaRPr lang="en-US"/>
        </a:p>
      </dgm:t>
    </dgm:pt>
    <dgm:pt modelId="{9D9F2225-5264-E744-941C-5F7E965CBAB3}" type="pres">
      <dgm:prSet presAssocID="{20D4FFDD-0D07-6F42-90E9-C3150F5E2867}" presName="quadrant2" presStyleLbl="node1" presStyleIdx="1" presStyleCnt="4">
        <dgm:presLayoutVars>
          <dgm:chMax val="1"/>
          <dgm:bulletEnabled val="1"/>
        </dgm:presLayoutVars>
      </dgm:prSet>
      <dgm:spPr/>
      <dgm:t>
        <a:bodyPr/>
        <a:lstStyle/>
        <a:p>
          <a:endParaRPr lang="en-US"/>
        </a:p>
      </dgm:t>
    </dgm:pt>
    <dgm:pt modelId="{D88D06D6-BE13-5B4B-803D-D6C077EC17E8}" type="pres">
      <dgm:prSet presAssocID="{20D4FFDD-0D07-6F42-90E9-C3150F5E2867}" presName="quadrant3" presStyleLbl="node1" presStyleIdx="2" presStyleCnt="4">
        <dgm:presLayoutVars>
          <dgm:chMax val="1"/>
          <dgm:bulletEnabled val="1"/>
        </dgm:presLayoutVars>
      </dgm:prSet>
      <dgm:spPr/>
      <dgm:t>
        <a:bodyPr/>
        <a:lstStyle/>
        <a:p>
          <a:endParaRPr lang="en-US"/>
        </a:p>
      </dgm:t>
    </dgm:pt>
    <dgm:pt modelId="{7A33BCF2-7B60-C24E-977C-7C310B74FEEF}" type="pres">
      <dgm:prSet presAssocID="{20D4FFDD-0D07-6F42-90E9-C3150F5E2867}" presName="quadrant4" presStyleLbl="node1" presStyleIdx="3" presStyleCnt="4">
        <dgm:presLayoutVars>
          <dgm:chMax val="1"/>
          <dgm:bulletEnabled val="1"/>
        </dgm:presLayoutVars>
      </dgm:prSet>
      <dgm:spPr/>
      <dgm:t>
        <a:bodyPr/>
        <a:lstStyle/>
        <a:p>
          <a:endParaRPr lang="en-US"/>
        </a:p>
      </dgm:t>
    </dgm:pt>
    <dgm:pt modelId="{DAAF9E8B-9729-7641-95FD-D5FEAB7C1133}" type="pres">
      <dgm:prSet presAssocID="{20D4FFDD-0D07-6F42-90E9-C3150F5E2867}" presName="quadrantPlaceholder" presStyleCnt="0"/>
      <dgm:spPr/>
      <dgm:t>
        <a:bodyPr/>
        <a:lstStyle/>
        <a:p>
          <a:endParaRPr lang="en-US"/>
        </a:p>
      </dgm:t>
    </dgm:pt>
    <dgm:pt modelId="{285A88BB-E912-F443-BF08-4AD1B380D1C1}" type="pres">
      <dgm:prSet presAssocID="{20D4FFDD-0D07-6F42-90E9-C3150F5E2867}" presName="center1" presStyleLbl="fgShp" presStyleIdx="0" presStyleCnt="2" custScaleX="15914" custScaleY="10085"/>
      <dgm:spPr/>
      <dgm:t>
        <a:bodyPr/>
        <a:lstStyle/>
        <a:p>
          <a:endParaRPr lang="en-US"/>
        </a:p>
      </dgm:t>
    </dgm:pt>
    <dgm:pt modelId="{620906F2-39DE-434E-9DE3-1541D9452C95}" type="pres">
      <dgm:prSet presAssocID="{20D4FFDD-0D07-6F42-90E9-C3150F5E2867}" presName="center2" presStyleLbl="fgShp" presStyleIdx="1" presStyleCnt="2" custFlipVert="0" custFlipHor="1" custScaleX="15914" custScaleY="59749"/>
      <dgm:spPr/>
      <dgm:t>
        <a:bodyPr/>
        <a:lstStyle/>
        <a:p>
          <a:endParaRPr lang="en-US"/>
        </a:p>
      </dgm:t>
    </dgm:pt>
  </dgm:ptLst>
  <dgm:cxnLst>
    <dgm:cxn modelId="{E8CA9ECC-7276-BA4C-864D-76C291B9094C}" type="presOf" srcId="{42334FEE-7ADB-8744-B80C-0D4745BA67BC}" destId="{84E998C4-5387-EC4E-9621-884504F2D133}" srcOrd="0" destOrd="0" presId="urn:microsoft.com/office/officeart/2005/8/layout/cycle4"/>
    <dgm:cxn modelId="{D6F19944-03BE-D04A-BDC1-87FBCD055526}" srcId="{20D4FFDD-0D07-6F42-90E9-C3150F5E2867}" destId="{41623222-D4DE-8743-B8D1-EB46EC3C667B}" srcOrd="1" destOrd="0" parTransId="{C646F325-5FBA-F842-B488-0ABC907C9294}" sibTransId="{ADD06576-8A0A-1F46-BE47-43DF57824FAF}"/>
    <dgm:cxn modelId="{0D6E777C-8AE2-7F40-9EA8-6AE180438A02}" type="presOf" srcId="{76E4B1CF-2DB6-A241-806A-8CDACED20B81}" destId="{63A6DB30-04AD-F24B-9EE4-F94909655A4B}" srcOrd="0" destOrd="0" presId="urn:microsoft.com/office/officeart/2005/8/layout/cycle4"/>
    <dgm:cxn modelId="{EDC06C95-6269-8A45-82FB-374F7EA21C4D}" type="presOf" srcId="{9263DFFC-25FB-6647-8F54-983C206284DE}" destId="{AC712CDD-6B4A-C14B-BC13-16BCACF48D0A}" srcOrd="0" destOrd="0" presId="urn:microsoft.com/office/officeart/2005/8/layout/cycle4"/>
    <dgm:cxn modelId="{F8562402-2E9D-894F-94FB-CC9779C40167}" srcId="{20D4FFDD-0D07-6F42-90E9-C3150F5E2867}" destId="{CF1CCB5B-8D22-A34B-BFFB-B78AEA610274}" srcOrd="3" destOrd="0" parTransId="{FFAD8BC4-4FCD-C047-A91B-93E1C078CAD5}" sibTransId="{9AE85F72-DF5A-154A-9746-206050DE1196}"/>
    <dgm:cxn modelId="{70D5D7B7-8A4A-FC49-AD39-55C328C299AE}" type="presOf" srcId="{42334FEE-7ADB-8744-B80C-0D4745BA67BC}" destId="{A0817619-F241-734C-AB1D-FF32C035D48D}" srcOrd="1" destOrd="0" presId="urn:microsoft.com/office/officeart/2005/8/layout/cycle4"/>
    <dgm:cxn modelId="{275129D9-0D1A-D04A-ABC9-927F7F62AD54}" type="presOf" srcId="{B5B0669E-C4D5-D948-9BDE-E99C77B04969}" destId="{F4FCA049-722A-C740-8855-C90AF87C71F1}" srcOrd="1" destOrd="0" presId="urn:microsoft.com/office/officeart/2005/8/layout/cycle4"/>
    <dgm:cxn modelId="{BB1013F3-5CC6-FA41-B395-554823933F3A}" type="presOf" srcId="{B5B0669E-C4D5-D948-9BDE-E99C77B04969}" destId="{C77F0C85-1B93-E64C-860C-495BC6411187}" srcOrd="0" destOrd="0" presId="urn:microsoft.com/office/officeart/2005/8/layout/cycle4"/>
    <dgm:cxn modelId="{D943CBDB-654E-704B-B3C6-D78427F4D427}" type="presOf" srcId="{CF1CCB5B-8D22-A34B-BFFB-B78AEA610274}" destId="{7A33BCF2-7B60-C24E-977C-7C310B74FEEF}" srcOrd="0" destOrd="0" presId="urn:microsoft.com/office/officeart/2005/8/layout/cycle4"/>
    <dgm:cxn modelId="{F25F74DC-2BD7-6449-BC32-1F0D719ACC11}" srcId="{20D4FFDD-0D07-6F42-90E9-C3150F5E2867}" destId="{9263DFFC-25FB-6647-8F54-983C206284DE}" srcOrd="0" destOrd="0" parTransId="{3D064091-017D-8B45-9632-835166CF242F}" sibTransId="{47B7D550-1305-5042-A183-31B1D0467DD0}"/>
    <dgm:cxn modelId="{22C32FA9-2E15-514F-9A0C-6A4DDD45BDB3}" srcId="{20D4FFDD-0D07-6F42-90E9-C3150F5E2867}" destId="{0C242D31-623A-FF42-BCBB-1A20DB198E84}" srcOrd="2" destOrd="0" parTransId="{907C9927-6C59-6C49-8FB1-77870BFC59FD}" sibTransId="{7849B867-BADB-9C49-A961-5C6AD15D3BD7}"/>
    <dgm:cxn modelId="{60E4D281-9F1A-B84E-AA78-D76CD71A8998}" srcId="{CF1CCB5B-8D22-A34B-BFFB-B78AEA610274}" destId="{B5B0669E-C4D5-D948-9BDE-E99C77B04969}" srcOrd="0" destOrd="0" parTransId="{2E0DE706-7738-CF4D-8779-E1468F9F780F}" sibTransId="{424BC3D5-3657-FA44-AFE5-846E67AE3D36}"/>
    <dgm:cxn modelId="{1FC3F978-8BE7-1F49-923F-3621E94EE34F}" type="presOf" srcId="{CF0BA71D-68D6-FA45-83A1-1C96FB5A5501}" destId="{821473D1-6137-D446-9FA1-FD00416C706C}" srcOrd="0" destOrd="0" presId="urn:microsoft.com/office/officeart/2005/8/layout/cycle4"/>
    <dgm:cxn modelId="{BDD7E899-A869-844E-8D41-E582497D6C12}" srcId="{41623222-D4DE-8743-B8D1-EB46EC3C667B}" destId="{42334FEE-7ADB-8744-B80C-0D4745BA67BC}" srcOrd="0" destOrd="0" parTransId="{E3FDC5FA-D4CC-6848-A9B4-D1FD3F1334B2}" sibTransId="{08CA21A2-C703-074E-A69B-08D8AF1A2202}"/>
    <dgm:cxn modelId="{3498CBF3-61C7-904B-9472-3442A5D17C8D}" srcId="{9263DFFC-25FB-6647-8F54-983C206284DE}" destId="{76E4B1CF-2DB6-A241-806A-8CDACED20B81}" srcOrd="0" destOrd="0" parTransId="{5607FD4E-1C8D-EF4D-BFC9-A9B4C9D99B21}" sibTransId="{C0AEC838-E16B-9741-9385-C5A3BF9BD534}"/>
    <dgm:cxn modelId="{D0C8A495-ABD3-4A41-A028-8467FFF835F7}" type="presOf" srcId="{76E4B1CF-2DB6-A241-806A-8CDACED20B81}" destId="{3A6C7801-2F74-4F4E-8BFD-5A59600BCAFB}" srcOrd="1" destOrd="0" presId="urn:microsoft.com/office/officeart/2005/8/layout/cycle4"/>
    <dgm:cxn modelId="{122DC1D3-D1B9-1E42-9927-EB7B733BE15F}" type="presOf" srcId="{20D4FFDD-0D07-6F42-90E9-C3150F5E2867}" destId="{87033D50-EB07-0740-AEC8-4C2710F2B5B0}" srcOrd="0" destOrd="0" presId="urn:microsoft.com/office/officeart/2005/8/layout/cycle4"/>
    <dgm:cxn modelId="{04A94887-5722-3146-9B84-3F867526BEB6}" srcId="{0C242D31-623A-FF42-BCBB-1A20DB198E84}" destId="{CF0BA71D-68D6-FA45-83A1-1C96FB5A5501}" srcOrd="0" destOrd="0" parTransId="{F768B1C1-7C77-8F42-B9BF-782AA59D3976}" sibTransId="{E219C1DE-80C5-7F4E-86E2-6771FD203A74}"/>
    <dgm:cxn modelId="{B9EE1502-A69C-DC46-9B6A-97DE581794BF}" type="presOf" srcId="{41623222-D4DE-8743-B8D1-EB46EC3C667B}" destId="{9D9F2225-5264-E744-941C-5F7E965CBAB3}" srcOrd="0" destOrd="0" presId="urn:microsoft.com/office/officeart/2005/8/layout/cycle4"/>
    <dgm:cxn modelId="{470E7837-ED53-674A-A54F-F909E7696F50}" type="presOf" srcId="{0C242D31-623A-FF42-BCBB-1A20DB198E84}" destId="{D88D06D6-BE13-5B4B-803D-D6C077EC17E8}" srcOrd="0" destOrd="0" presId="urn:microsoft.com/office/officeart/2005/8/layout/cycle4"/>
    <dgm:cxn modelId="{AE5B9DB4-567E-224F-AF92-8D3AFED4ECB8}" type="presOf" srcId="{CF0BA71D-68D6-FA45-83A1-1C96FB5A5501}" destId="{B53151D3-EBFA-9642-B91F-21856C61EE99}" srcOrd="1" destOrd="0" presId="urn:microsoft.com/office/officeart/2005/8/layout/cycle4"/>
    <dgm:cxn modelId="{9A8C4A42-4BB8-9C4C-9F4A-DC2F8EE78698}" type="presParOf" srcId="{87033D50-EB07-0740-AEC8-4C2710F2B5B0}" destId="{342500DA-7ACE-C64D-BDB3-7901CA2FAA3F}" srcOrd="0" destOrd="0" presId="urn:microsoft.com/office/officeart/2005/8/layout/cycle4"/>
    <dgm:cxn modelId="{F689552B-479C-7E4D-9411-249719407E40}" type="presParOf" srcId="{342500DA-7ACE-C64D-BDB3-7901CA2FAA3F}" destId="{1BE69448-7BAF-6547-AF94-82DAFE23D4F4}" srcOrd="0" destOrd="0" presId="urn:microsoft.com/office/officeart/2005/8/layout/cycle4"/>
    <dgm:cxn modelId="{00D8B8F3-936E-A946-B565-4414C0C19AA2}" type="presParOf" srcId="{1BE69448-7BAF-6547-AF94-82DAFE23D4F4}" destId="{63A6DB30-04AD-F24B-9EE4-F94909655A4B}" srcOrd="0" destOrd="0" presId="urn:microsoft.com/office/officeart/2005/8/layout/cycle4"/>
    <dgm:cxn modelId="{FA8BCEEF-2386-3640-A6E4-B6667722F58D}" type="presParOf" srcId="{1BE69448-7BAF-6547-AF94-82DAFE23D4F4}" destId="{3A6C7801-2F74-4F4E-8BFD-5A59600BCAFB}" srcOrd="1" destOrd="0" presId="urn:microsoft.com/office/officeart/2005/8/layout/cycle4"/>
    <dgm:cxn modelId="{A2CE7A16-BCDD-A648-94D6-204DCEB17462}" type="presParOf" srcId="{342500DA-7ACE-C64D-BDB3-7901CA2FAA3F}" destId="{E938B97C-9B95-364B-BC21-DFB261A76101}" srcOrd="1" destOrd="0" presId="urn:microsoft.com/office/officeart/2005/8/layout/cycle4"/>
    <dgm:cxn modelId="{3C0DADE4-498E-EF44-B2E9-E62D36831A20}" type="presParOf" srcId="{E938B97C-9B95-364B-BC21-DFB261A76101}" destId="{84E998C4-5387-EC4E-9621-884504F2D133}" srcOrd="0" destOrd="0" presId="urn:microsoft.com/office/officeart/2005/8/layout/cycle4"/>
    <dgm:cxn modelId="{8D5A3986-284D-1D49-B355-9BBC72E1239F}" type="presParOf" srcId="{E938B97C-9B95-364B-BC21-DFB261A76101}" destId="{A0817619-F241-734C-AB1D-FF32C035D48D}" srcOrd="1" destOrd="0" presId="urn:microsoft.com/office/officeart/2005/8/layout/cycle4"/>
    <dgm:cxn modelId="{F42B10BE-EB27-BD4D-91E9-879D42BE59D1}" type="presParOf" srcId="{342500DA-7ACE-C64D-BDB3-7901CA2FAA3F}" destId="{C8288697-C940-F14C-A48B-73E24812CA39}" srcOrd="2" destOrd="0" presId="urn:microsoft.com/office/officeart/2005/8/layout/cycle4"/>
    <dgm:cxn modelId="{867181DD-7E1A-6449-B3BB-628956FAECF8}" type="presParOf" srcId="{C8288697-C940-F14C-A48B-73E24812CA39}" destId="{821473D1-6137-D446-9FA1-FD00416C706C}" srcOrd="0" destOrd="0" presId="urn:microsoft.com/office/officeart/2005/8/layout/cycle4"/>
    <dgm:cxn modelId="{FC1780FD-E3CF-FE4D-B809-EA1A2E1FEB5D}" type="presParOf" srcId="{C8288697-C940-F14C-A48B-73E24812CA39}" destId="{B53151D3-EBFA-9642-B91F-21856C61EE99}" srcOrd="1" destOrd="0" presId="urn:microsoft.com/office/officeart/2005/8/layout/cycle4"/>
    <dgm:cxn modelId="{130E4CD6-6A59-0747-A2B7-DEB79FEE4F1A}" type="presParOf" srcId="{342500DA-7ACE-C64D-BDB3-7901CA2FAA3F}" destId="{735D481C-3519-5340-9CE0-7B38544D2AC9}" srcOrd="3" destOrd="0" presId="urn:microsoft.com/office/officeart/2005/8/layout/cycle4"/>
    <dgm:cxn modelId="{EF6778C2-B5C3-964B-8EE5-B1E26E2C200B}" type="presParOf" srcId="{735D481C-3519-5340-9CE0-7B38544D2AC9}" destId="{C77F0C85-1B93-E64C-860C-495BC6411187}" srcOrd="0" destOrd="0" presId="urn:microsoft.com/office/officeart/2005/8/layout/cycle4"/>
    <dgm:cxn modelId="{4E779752-0614-CD47-9A9E-4A6A19E5EC13}" type="presParOf" srcId="{735D481C-3519-5340-9CE0-7B38544D2AC9}" destId="{F4FCA049-722A-C740-8855-C90AF87C71F1}" srcOrd="1" destOrd="0" presId="urn:microsoft.com/office/officeart/2005/8/layout/cycle4"/>
    <dgm:cxn modelId="{9C948380-10A0-5141-B534-D7589EFC3B57}" type="presParOf" srcId="{342500DA-7ACE-C64D-BDB3-7901CA2FAA3F}" destId="{558361AF-D7BD-8741-9834-9CBE73644545}" srcOrd="4" destOrd="0" presId="urn:microsoft.com/office/officeart/2005/8/layout/cycle4"/>
    <dgm:cxn modelId="{0B314385-0053-CE46-A119-65D0612EB4E1}" type="presParOf" srcId="{87033D50-EB07-0740-AEC8-4C2710F2B5B0}" destId="{CE288F9C-2355-F243-810A-D10087689FD5}" srcOrd="1" destOrd="0" presId="urn:microsoft.com/office/officeart/2005/8/layout/cycle4"/>
    <dgm:cxn modelId="{F6FF08C3-E05A-0442-AD7F-E779EBB1B1B4}" type="presParOf" srcId="{CE288F9C-2355-F243-810A-D10087689FD5}" destId="{AC712CDD-6B4A-C14B-BC13-16BCACF48D0A}" srcOrd="0" destOrd="0" presId="urn:microsoft.com/office/officeart/2005/8/layout/cycle4"/>
    <dgm:cxn modelId="{2CEC3DCE-B7EF-6847-8FCA-B765A1A30696}" type="presParOf" srcId="{CE288F9C-2355-F243-810A-D10087689FD5}" destId="{9D9F2225-5264-E744-941C-5F7E965CBAB3}" srcOrd="1" destOrd="0" presId="urn:microsoft.com/office/officeart/2005/8/layout/cycle4"/>
    <dgm:cxn modelId="{7BF37FBE-A512-3944-BEE6-56E2F4D31D32}" type="presParOf" srcId="{CE288F9C-2355-F243-810A-D10087689FD5}" destId="{D88D06D6-BE13-5B4B-803D-D6C077EC17E8}" srcOrd="2" destOrd="0" presId="urn:microsoft.com/office/officeart/2005/8/layout/cycle4"/>
    <dgm:cxn modelId="{D0AF848E-C3E3-4448-B28E-C8389F593232}" type="presParOf" srcId="{CE288F9C-2355-F243-810A-D10087689FD5}" destId="{7A33BCF2-7B60-C24E-977C-7C310B74FEEF}" srcOrd="3" destOrd="0" presId="urn:microsoft.com/office/officeart/2005/8/layout/cycle4"/>
    <dgm:cxn modelId="{98E4807A-33E2-4F44-B294-31043E140122}" type="presParOf" srcId="{CE288F9C-2355-F243-810A-D10087689FD5}" destId="{DAAF9E8B-9729-7641-95FD-D5FEAB7C1133}" srcOrd="4" destOrd="0" presId="urn:microsoft.com/office/officeart/2005/8/layout/cycle4"/>
    <dgm:cxn modelId="{F3B6D6AA-2053-124E-BD6B-D20E0F198204}" type="presParOf" srcId="{87033D50-EB07-0740-AEC8-4C2710F2B5B0}" destId="{285A88BB-E912-F443-BF08-4AD1B380D1C1}" srcOrd="2" destOrd="0" presId="urn:microsoft.com/office/officeart/2005/8/layout/cycle4"/>
    <dgm:cxn modelId="{7A7BBF29-0B40-124D-A288-FA2C5C3FD507}" type="presParOf" srcId="{87033D50-EB07-0740-AEC8-4C2710F2B5B0}" destId="{620906F2-39DE-434E-9DE3-1541D9452C95}"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1473D1-6137-D446-9FA1-FD00416C706C}">
      <dsp:nvSpPr>
        <dsp:cNvPr id="0" name=""/>
        <dsp:cNvSpPr/>
      </dsp:nvSpPr>
      <dsp:spPr>
        <a:xfrm>
          <a:off x="3982519" y="3181430"/>
          <a:ext cx="2846408" cy="1750048"/>
        </a:xfrm>
        <a:prstGeom prst="roundRect">
          <a:avLst>
            <a:gd name="adj" fmla="val 10000"/>
          </a:avLst>
        </a:prstGeom>
        <a:solidFill>
          <a:srgbClr val="EBF1DE">
            <a:alpha val="90000"/>
          </a:srgbClr>
        </a:solidFill>
        <a:ln w="38100" cap="flat" cmpd="sng" algn="ctr">
          <a:solidFill>
            <a:srgbClr val="408312"/>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b" anchorCtr="0">
          <a:noAutofit/>
        </a:bodyPr>
        <a:lstStyle/>
        <a:p>
          <a:pPr marL="114300" lvl="1" indent="-114300" algn="r" defTabSz="622300">
            <a:lnSpc>
              <a:spcPct val="90000"/>
            </a:lnSpc>
            <a:spcBef>
              <a:spcPct val="0"/>
            </a:spcBef>
            <a:spcAft>
              <a:spcPct val="15000"/>
            </a:spcAft>
            <a:buChar char="••"/>
          </a:pPr>
          <a:r>
            <a:rPr lang="en-US" sz="1400" b="0" i="1" kern="1200" dirty="0" err="1" smtClean="0">
              <a:solidFill>
                <a:srgbClr val="408312"/>
              </a:solidFill>
            </a:rPr>
            <a:t>Farklı</a:t>
          </a:r>
          <a:r>
            <a:rPr lang="en-US" sz="1400" b="0" i="1" kern="1200" dirty="0" smtClean="0">
              <a:solidFill>
                <a:srgbClr val="408312"/>
              </a:solidFill>
            </a:rPr>
            <a:t> </a:t>
          </a:r>
          <a:r>
            <a:rPr lang="en-US" sz="1400" b="0" i="1" kern="1200" dirty="0" err="1" smtClean="0">
              <a:solidFill>
                <a:srgbClr val="408312"/>
              </a:solidFill>
            </a:rPr>
            <a:t>formlarda</a:t>
          </a:r>
          <a:r>
            <a:rPr lang="en-US" sz="1400" b="0" i="1" kern="1200" dirty="0" smtClean="0">
              <a:solidFill>
                <a:srgbClr val="408312"/>
              </a:solidFill>
            </a:rPr>
            <a:t> </a:t>
          </a:r>
          <a:r>
            <a:rPr lang="en-US" sz="1400" b="0" i="1" kern="1200" dirty="0" err="1" smtClean="0">
              <a:solidFill>
                <a:srgbClr val="408312"/>
              </a:solidFill>
            </a:rPr>
            <a:t>ısı</a:t>
          </a:r>
          <a:r>
            <a:rPr lang="en-US" sz="1400" b="0" i="1" kern="1200" dirty="0" smtClean="0">
              <a:solidFill>
                <a:srgbClr val="408312"/>
              </a:solidFill>
            </a:rPr>
            <a:t> </a:t>
          </a:r>
          <a:r>
            <a:rPr lang="en-US" sz="1400" b="0" i="1" kern="1200" dirty="0" err="1" smtClean="0">
              <a:solidFill>
                <a:srgbClr val="408312"/>
              </a:solidFill>
            </a:rPr>
            <a:t>kullanıyorum</a:t>
          </a:r>
          <a:r>
            <a:rPr lang="en-US" sz="1400" b="0" i="1" kern="1200" dirty="0" smtClean="0">
              <a:solidFill>
                <a:srgbClr val="408312"/>
              </a:solidFill>
            </a:rPr>
            <a:t>.   Isı </a:t>
          </a:r>
          <a:r>
            <a:rPr lang="en-US" sz="1400" b="0" i="1" kern="1200" dirty="0" err="1" smtClean="0">
              <a:solidFill>
                <a:srgbClr val="408312"/>
              </a:solidFill>
            </a:rPr>
            <a:t>üretim</a:t>
          </a:r>
          <a:r>
            <a:rPr lang="en-US" sz="1400" b="0" i="1" kern="1200" dirty="0" smtClean="0">
              <a:solidFill>
                <a:srgbClr val="408312"/>
              </a:solidFill>
            </a:rPr>
            <a:t> </a:t>
          </a:r>
          <a:r>
            <a:rPr lang="en-US" sz="1400" b="0" i="1" kern="1200" dirty="0" err="1" smtClean="0">
              <a:solidFill>
                <a:srgbClr val="408312"/>
              </a:solidFill>
            </a:rPr>
            <a:t>maliyetlerimi</a:t>
          </a:r>
          <a:r>
            <a:rPr lang="en-US" sz="1400" b="0" i="1" kern="1200" dirty="0" smtClean="0">
              <a:solidFill>
                <a:srgbClr val="408312"/>
              </a:solidFill>
            </a:rPr>
            <a:t> </a:t>
          </a:r>
          <a:r>
            <a:rPr lang="en-US" sz="1400" b="0" i="1" kern="1200" dirty="0" err="1" smtClean="0">
              <a:solidFill>
                <a:srgbClr val="408312"/>
              </a:solidFill>
            </a:rPr>
            <a:t>düşürerek</a:t>
          </a:r>
          <a:r>
            <a:rPr lang="en-US" sz="1400" b="0" i="1" kern="1200" dirty="0" smtClean="0">
              <a:solidFill>
                <a:srgbClr val="408312"/>
              </a:solidFill>
            </a:rPr>
            <a:t> </a:t>
          </a:r>
          <a:r>
            <a:rPr lang="en-US" sz="1400" b="0" i="1" kern="1200" dirty="0" err="1" smtClean="0">
              <a:solidFill>
                <a:srgbClr val="408312"/>
              </a:solidFill>
            </a:rPr>
            <a:t>bunu</a:t>
          </a:r>
          <a:r>
            <a:rPr lang="en-US" sz="1400" b="0" i="1" kern="1200" dirty="0" smtClean="0">
              <a:solidFill>
                <a:srgbClr val="408312"/>
              </a:solidFill>
            </a:rPr>
            <a:t> </a:t>
          </a:r>
          <a:r>
            <a:rPr lang="en-US" sz="1400" b="0" i="1" kern="1200" dirty="0" err="1" smtClean="0">
              <a:solidFill>
                <a:srgbClr val="408312"/>
              </a:solidFill>
            </a:rPr>
            <a:t>sürekli</a:t>
          </a:r>
          <a:r>
            <a:rPr lang="en-US" sz="1400" b="0" i="1" kern="1200" dirty="0" smtClean="0">
              <a:solidFill>
                <a:srgbClr val="408312"/>
              </a:solidFill>
            </a:rPr>
            <a:t> hale </a:t>
          </a:r>
          <a:r>
            <a:rPr lang="en-US" sz="1400" b="0" i="1" kern="1200" dirty="0" err="1" smtClean="0">
              <a:solidFill>
                <a:srgbClr val="408312"/>
              </a:solidFill>
            </a:rPr>
            <a:t>getirmek</a:t>
          </a:r>
          <a:r>
            <a:rPr lang="en-US" sz="1400" b="0" i="1" kern="1200" dirty="0" smtClean="0">
              <a:solidFill>
                <a:srgbClr val="408312"/>
              </a:solidFill>
            </a:rPr>
            <a:t> </a:t>
          </a:r>
          <a:r>
            <a:rPr lang="en-US" sz="1400" b="0" i="1" kern="1200" dirty="0" err="1" smtClean="0">
              <a:solidFill>
                <a:srgbClr val="408312"/>
              </a:solidFill>
            </a:rPr>
            <a:t>istiyorum</a:t>
          </a:r>
          <a:r>
            <a:rPr lang="en-US" sz="1400" b="0" i="1" kern="1200" dirty="0" smtClean="0">
              <a:solidFill>
                <a:srgbClr val="408312"/>
              </a:solidFill>
            </a:rPr>
            <a:t>.          </a:t>
          </a:r>
          <a:endParaRPr lang="en-US" sz="1400" b="0" i="1" kern="1200" dirty="0">
            <a:solidFill>
              <a:srgbClr val="408312"/>
            </a:solidFill>
          </a:endParaRPr>
        </a:p>
      </dsp:txBody>
      <dsp:txXfrm>
        <a:off x="4874885" y="3657385"/>
        <a:ext cx="1915600" cy="1235650"/>
      </dsp:txXfrm>
    </dsp:sp>
    <dsp:sp modelId="{C77F0C85-1B93-E64C-860C-495BC6411187}">
      <dsp:nvSpPr>
        <dsp:cNvPr id="0" name=""/>
        <dsp:cNvSpPr/>
      </dsp:nvSpPr>
      <dsp:spPr>
        <a:xfrm>
          <a:off x="64834" y="3194949"/>
          <a:ext cx="2881023" cy="1723010"/>
        </a:xfrm>
        <a:prstGeom prst="roundRect">
          <a:avLst>
            <a:gd name="adj" fmla="val 10000"/>
          </a:avLst>
        </a:prstGeom>
        <a:solidFill>
          <a:srgbClr val="F2F2F2">
            <a:alpha val="90000"/>
          </a:srgbClr>
        </a:solidFill>
        <a:ln w="38100" cap="flat" cmpd="sng" algn="ctr">
          <a:solidFill>
            <a:srgbClr val="7F7F7F"/>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b" anchorCtr="0">
          <a:noAutofit/>
        </a:bodyPr>
        <a:lstStyle/>
        <a:p>
          <a:pPr marL="114300" lvl="1" indent="-114300" algn="l" defTabSz="622300">
            <a:lnSpc>
              <a:spcPct val="90000"/>
            </a:lnSpc>
            <a:spcBef>
              <a:spcPct val="0"/>
            </a:spcBef>
            <a:spcAft>
              <a:spcPct val="15000"/>
            </a:spcAft>
            <a:buChar char="••"/>
          </a:pPr>
          <a:r>
            <a:rPr lang="en-US" sz="1400" b="0" i="1" kern="1200" dirty="0" err="1" smtClean="0">
              <a:solidFill>
                <a:srgbClr val="7F7F7F"/>
              </a:solidFill>
            </a:rPr>
            <a:t>Dışarıdan</a:t>
          </a:r>
          <a:r>
            <a:rPr lang="en-US" sz="1400" b="0" i="1" kern="1200" dirty="0" smtClean="0">
              <a:solidFill>
                <a:srgbClr val="7F7F7F"/>
              </a:solidFill>
            </a:rPr>
            <a:t> </a:t>
          </a:r>
          <a:r>
            <a:rPr lang="en-US" sz="1400" b="0" i="1" kern="1200" dirty="0" err="1" smtClean="0">
              <a:solidFill>
                <a:srgbClr val="7F7F7F"/>
              </a:solidFill>
            </a:rPr>
            <a:t>elektrik</a:t>
          </a:r>
          <a:r>
            <a:rPr lang="en-US" sz="1400" b="0" i="1" kern="1200" dirty="0" smtClean="0">
              <a:solidFill>
                <a:srgbClr val="7F7F7F"/>
              </a:solidFill>
            </a:rPr>
            <a:t> </a:t>
          </a:r>
          <a:r>
            <a:rPr lang="en-US" sz="1400" b="0" i="1" kern="1200" dirty="0" err="1" smtClean="0">
              <a:solidFill>
                <a:srgbClr val="7F7F7F"/>
              </a:solidFill>
            </a:rPr>
            <a:t>tedarik</a:t>
          </a:r>
          <a:r>
            <a:rPr lang="en-US" sz="1400" b="0" i="1" kern="1200" dirty="0" smtClean="0">
              <a:solidFill>
                <a:srgbClr val="7F7F7F"/>
              </a:solidFill>
            </a:rPr>
            <a:t> </a:t>
          </a:r>
          <a:r>
            <a:rPr lang="en-US" sz="1400" b="0" i="1" kern="1200" dirty="0" err="1" smtClean="0">
              <a:solidFill>
                <a:srgbClr val="7F7F7F"/>
              </a:solidFill>
            </a:rPr>
            <a:t>ettiğimde</a:t>
          </a:r>
          <a:r>
            <a:rPr lang="en-US" sz="1400" b="0" i="1" kern="1200" dirty="0" smtClean="0">
              <a:solidFill>
                <a:srgbClr val="7F7F7F"/>
              </a:solidFill>
            </a:rPr>
            <a:t> </a:t>
          </a:r>
          <a:r>
            <a:rPr lang="en-US" sz="1400" b="0" i="1" kern="1200" dirty="0" err="1" smtClean="0">
              <a:solidFill>
                <a:srgbClr val="7F7F7F"/>
              </a:solidFill>
            </a:rPr>
            <a:t>kazançlarım</a:t>
          </a:r>
          <a:r>
            <a:rPr lang="en-US" sz="1400" b="0" i="1" kern="1200" dirty="0" smtClean="0">
              <a:solidFill>
                <a:srgbClr val="7F7F7F"/>
              </a:solidFill>
            </a:rPr>
            <a:t> </a:t>
          </a:r>
          <a:r>
            <a:rPr lang="en-US" sz="1400" b="0" i="1" kern="1200" dirty="0" err="1" smtClean="0">
              <a:solidFill>
                <a:srgbClr val="7F7F7F"/>
              </a:solidFill>
            </a:rPr>
            <a:t>sürekli</a:t>
          </a:r>
          <a:r>
            <a:rPr lang="en-US" sz="1400" b="0" i="1" kern="1200" dirty="0" smtClean="0">
              <a:solidFill>
                <a:srgbClr val="7F7F7F"/>
              </a:solidFill>
            </a:rPr>
            <a:t> </a:t>
          </a:r>
          <a:r>
            <a:rPr lang="en-US" sz="1400" b="0" i="1" kern="1200" dirty="0" err="1" smtClean="0">
              <a:solidFill>
                <a:srgbClr val="7F7F7F"/>
              </a:solidFill>
            </a:rPr>
            <a:t>değil</a:t>
          </a:r>
          <a:r>
            <a:rPr lang="en-US" sz="1400" b="0" i="1" kern="1200" dirty="0" smtClean="0">
              <a:solidFill>
                <a:srgbClr val="7F7F7F"/>
              </a:solidFill>
            </a:rPr>
            <a:t>. </a:t>
          </a:r>
          <a:r>
            <a:rPr lang="en-US" sz="1400" b="0" i="1" kern="1200" dirty="0" err="1" smtClean="0">
              <a:solidFill>
                <a:srgbClr val="7F7F7F"/>
              </a:solidFill>
            </a:rPr>
            <a:t>İndirimli</a:t>
          </a:r>
          <a:r>
            <a:rPr lang="en-US" sz="1400" b="0" i="1" kern="1200" dirty="0" smtClean="0">
              <a:solidFill>
                <a:srgbClr val="7F7F7F"/>
              </a:solidFill>
            </a:rPr>
            <a:t> </a:t>
          </a:r>
          <a:r>
            <a:rPr lang="en-US" sz="1400" b="0" i="1" kern="1200" dirty="0" err="1" smtClean="0">
              <a:solidFill>
                <a:srgbClr val="7F7F7F"/>
              </a:solidFill>
            </a:rPr>
            <a:t>fiyat</a:t>
          </a:r>
          <a:r>
            <a:rPr lang="en-US" sz="1400" b="0" i="1" kern="1200" dirty="0" smtClean="0">
              <a:solidFill>
                <a:srgbClr val="7F7F7F"/>
              </a:solidFill>
            </a:rPr>
            <a:t> </a:t>
          </a:r>
          <a:r>
            <a:rPr lang="en-US" sz="1400" b="0" i="1" kern="1200" dirty="0" err="1" smtClean="0">
              <a:solidFill>
                <a:srgbClr val="7F7F7F"/>
              </a:solidFill>
            </a:rPr>
            <a:t>garantisini</a:t>
          </a:r>
          <a:r>
            <a:rPr lang="en-US" sz="1400" b="0" i="1" kern="1200" dirty="0" smtClean="0">
              <a:solidFill>
                <a:srgbClr val="7F7F7F"/>
              </a:solidFill>
            </a:rPr>
            <a:t> </a:t>
          </a:r>
          <a:r>
            <a:rPr lang="en-US" sz="1400" b="0" i="1" kern="1200" dirty="0" err="1" smtClean="0">
              <a:solidFill>
                <a:srgbClr val="7F7F7F"/>
              </a:solidFill>
            </a:rPr>
            <a:t>sürekli</a:t>
          </a:r>
          <a:r>
            <a:rPr lang="en-US" sz="1400" b="0" i="1" kern="1200" dirty="0" smtClean="0">
              <a:solidFill>
                <a:srgbClr val="7F7F7F"/>
              </a:solidFill>
            </a:rPr>
            <a:t> </a:t>
          </a:r>
          <a:r>
            <a:rPr lang="en-US" sz="1400" b="0" i="1" kern="1200" dirty="0" err="1" smtClean="0">
              <a:solidFill>
                <a:srgbClr val="7F7F7F"/>
              </a:solidFill>
            </a:rPr>
            <a:t>almak</a:t>
          </a:r>
          <a:r>
            <a:rPr lang="en-US" sz="1400" b="0" i="1" kern="1200" dirty="0" smtClean="0">
              <a:solidFill>
                <a:srgbClr val="7F7F7F"/>
              </a:solidFill>
            </a:rPr>
            <a:t> </a:t>
          </a:r>
          <a:r>
            <a:rPr lang="en-US" sz="1400" b="0" i="1" kern="1200" dirty="0" err="1" smtClean="0">
              <a:solidFill>
                <a:srgbClr val="7F7F7F"/>
              </a:solidFill>
            </a:rPr>
            <a:t>istiyorum</a:t>
          </a:r>
          <a:r>
            <a:rPr lang="en-US" sz="1400" b="0" i="1" kern="1200" dirty="0" smtClean="0">
              <a:solidFill>
                <a:srgbClr val="7F7F7F"/>
              </a:solidFill>
            </a:rPr>
            <a:t>.</a:t>
          </a:r>
          <a:endParaRPr lang="en-US" sz="1400" b="0" i="1" kern="1200" dirty="0">
            <a:solidFill>
              <a:srgbClr val="7F7F7F"/>
            </a:solidFill>
          </a:endParaRPr>
        </a:p>
      </dsp:txBody>
      <dsp:txXfrm>
        <a:off x="102683" y="3663550"/>
        <a:ext cx="1941018" cy="1216559"/>
      </dsp:txXfrm>
    </dsp:sp>
    <dsp:sp modelId="{84E998C4-5387-EC4E-9621-884504F2D133}">
      <dsp:nvSpPr>
        <dsp:cNvPr id="0" name=""/>
        <dsp:cNvSpPr/>
      </dsp:nvSpPr>
      <dsp:spPr>
        <a:xfrm>
          <a:off x="3944964" y="-75390"/>
          <a:ext cx="2921519" cy="1682407"/>
        </a:xfrm>
        <a:prstGeom prst="roundRect">
          <a:avLst>
            <a:gd name="adj" fmla="val 10000"/>
          </a:avLst>
        </a:prstGeom>
        <a:solidFill>
          <a:schemeClr val="accent3">
            <a:lumMod val="20000"/>
            <a:lumOff val="80000"/>
          </a:schemeClr>
        </a:solidFill>
        <a:ln w="38100" cap="flat" cmpd="sng" algn="ctr">
          <a:solidFill>
            <a:srgbClr val="408312"/>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r" defTabSz="622300">
            <a:lnSpc>
              <a:spcPct val="90000"/>
            </a:lnSpc>
            <a:spcBef>
              <a:spcPct val="0"/>
            </a:spcBef>
            <a:spcAft>
              <a:spcPct val="15000"/>
            </a:spcAft>
            <a:buChar char="••"/>
          </a:pPr>
          <a:r>
            <a:rPr lang="en-US" sz="1400" b="0" i="1" kern="1200" dirty="0" smtClean="0">
              <a:solidFill>
                <a:srgbClr val="408312"/>
              </a:solidFill>
            </a:rPr>
            <a:t>Yerinde </a:t>
          </a:r>
          <a:r>
            <a:rPr lang="en-US" sz="1400" b="0" i="1" kern="1200" dirty="0" err="1" smtClean="0">
              <a:solidFill>
                <a:srgbClr val="408312"/>
              </a:solidFill>
            </a:rPr>
            <a:t>elektrik</a:t>
          </a:r>
          <a:r>
            <a:rPr lang="en-US" sz="1400" b="0" i="1" kern="1200" dirty="0" smtClean="0">
              <a:solidFill>
                <a:srgbClr val="408312"/>
              </a:solidFill>
            </a:rPr>
            <a:t> </a:t>
          </a:r>
          <a:r>
            <a:rPr lang="en-US" sz="1400" b="0" i="1" kern="1200" dirty="0" err="1" smtClean="0">
              <a:solidFill>
                <a:srgbClr val="408312"/>
              </a:solidFill>
            </a:rPr>
            <a:t>üretimi</a:t>
          </a:r>
          <a:r>
            <a:rPr lang="en-US" sz="1400" b="0" i="1" kern="1200" dirty="0" smtClean="0">
              <a:solidFill>
                <a:srgbClr val="408312"/>
              </a:solidFill>
            </a:rPr>
            <a:t> </a:t>
          </a:r>
          <a:r>
            <a:rPr lang="en-US" sz="1400" b="0" i="1" kern="1200" dirty="0" err="1" smtClean="0">
              <a:solidFill>
                <a:srgbClr val="408312"/>
              </a:solidFill>
            </a:rPr>
            <a:t>güzel</a:t>
          </a:r>
          <a:r>
            <a:rPr lang="en-US" sz="1400" b="0" i="1" kern="1200" dirty="0" smtClean="0">
              <a:solidFill>
                <a:srgbClr val="408312"/>
              </a:solidFill>
            </a:rPr>
            <a:t> </a:t>
          </a:r>
          <a:r>
            <a:rPr lang="en-US" sz="1400" b="0" i="1" kern="1200" dirty="0" err="1" smtClean="0">
              <a:solidFill>
                <a:srgbClr val="408312"/>
              </a:solidFill>
            </a:rPr>
            <a:t>fikir</a:t>
          </a:r>
          <a:r>
            <a:rPr lang="en-US" sz="1400" b="0" i="1" kern="1200" dirty="0" smtClean="0">
              <a:solidFill>
                <a:srgbClr val="408312"/>
              </a:solidFill>
            </a:rPr>
            <a:t> </a:t>
          </a:r>
          <a:r>
            <a:rPr lang="en-US" sz="1400" b="0" i="1" kern="1200" dirty="0" err="1" smtClean="0">
              <a:solidFill>
                <a:srgbClr val="408312"/>
              </a:solidFill>
            </a:rPr>
            <a:t>ama</a:t>
          </a:r>
          <a:r>
            <a:rPr lang="en-US" sz="1400" b="0" i="1" kern="1200" dirty="0" smtClean="0">
              <a:solidFill>
                <a:srgbClr val="408312"/>
              </a:solidFill>
            </a:rPr>
            <a:t> </a:t>
          </a:r>
          <a:r>
            <a:rPr lang="en-US" sz="1400" b="0" i="1" kern="1200" dirty="0" err="1" smtClean="0">
              <a:solidFill>
                <a:srgbClr val="408312"/>
              </a:solidFill>
            </a:rPr>
            <a:t>bildiğim</a:t>
          </a:r>
          <a:r>
            <a:rPr lang="en-US" sz="1400" b="0" i="1" kern="1200" dirty="0" smtClean="0">
              <a:solidFill>
                <a:srgbClr val="408312"/>
              </a:solidFill>
            </a:rPr>
            <a:t> </a:t>
          </a:r>
          <a:r>
            <a:rPr lang="en-US" sz="1400" b="0" i="1" kern="1200" dirty="0" err="1" smtClean="0">
              <a:solidFill>
                <a:srgbClr val="408312"/>
              </a:solidFill>
            </a:rPr>
            <a:t>bir</a:t>
          </a:r>
          <a:r>
            <a:rPr lang="en-US" sz="1400" b="0" i="1" kern="1200" dirty="0" smtClean="0">
              <a:solidFill>
                <a:srgbClr val="408312"/>
              </a:solidFill>
            </a:rPr>
            <a:t> </a:t>
          </a:r>
          <a:r>
            <a:rPr lang="en-US" sz="1400" b="0" i="1" kern="1200" dirty="0" err="1" smtClean="0">
              <a:solidFill>
                <a:srgbClr val="408312"/>
              </a:solidFill>
            </a:rPr>
            <a:t>konu</a:t>
          </a:r>
          <a:r>
            <a:rPr lang="en-US" sz="1400" b="0" i="1" kern="1200" dirty="0" smtClean="0">
              <a:solidFill>
                <a:srgbClr val="408312"/>
              </a:solidFill>
            </a:rPr>
            <a:t> </a:t>
          </a:r>
          <a:r>
            <a:rPr lang="en-US" sz="1400" b="0" i="1" kern="1200" dirty="0" err="1" smtClean="0">
              <a:solidFill>
                <a:srgbClr val="408312"/>
              </a:solidFill>
            </a:rPr>
            <a:t>değil.Yatırımı</a:t>
          </a:r>
          <a:r>
            <a:rPr lang="en-US" sz="1400" b="0" i="1" kern="1200" dirty="0" smtClean="0">
              <a:solidFill>
                <a:srgbClr val="408312"/>
              </a:solidFill>
            </a:rPr>
            <a:t> </a:t>
          </a:r>
          <a:r>
            <a:rPr lang="en-US" sz="1400" b="0" i="1" kern="1200" dirty="0" err="1" smtClean="0">
              <a:solidFill>
                <a:srgbClr val="408312"/>
              </a:solidFill>
            </a:rPr>
            <a:t>yüksek</a:t>
          </a:r>
          <a:r>
            <a:rPr lang="en-US" sz="1400" b="0" i="1" kern="1200" dirty="0" smtClean="0">
              <a:solidFill>
                <a:srgbClr val="408312"/>
              </a:solidFill>
            </a:rPr>
            <a:t> ve </a:t>
          </a:r>
          <a:r>
            <a:rPr lang="en-US" sz="1400" b="0" i="1" kern="1200" dirty="0" err="1" smtClean="0">
              <a:solidFill>
                <a:srgbClr val="408312"/>
              </a:solidFill>
            </a:rPr>
            <a:t>işletme</a:t>
          </a:r>
          <a:r>
            <a:rPr lang="en-US" sz="1400" b="0" i="1" kern="1200" dirty="0" smtClean="0">
              <a:solidFill>
                <a:srgbClr val="408312"/>
              </a:solidFill>
            </a:rPr>
            <a:t> </a:t>
          </a:r>
          <a:r>
            <a:rPr lang="en-US" sz="1400" b="0" i="1" kern="1200" dirty="0" err="1" smtClean="0">
              <a:solidFill>
                <a:srgbClr val="408312"/>
              </a:solidFill>
            </a:rPr>
            <a:t>riskleri</a:t>
          </a:r>
          <a:r>
            <a:rPr lang="en-US" sz="1400" b="0" i="1" kern="1200" dirty="0" smtClean="0">
              <a:solidFill>
                <a:srgbClr val="408312"/>
              </a:solidFill>
            </a:rPr>
            <a:t> var.                   Ne </a:t>
          </a:r>
          <a:r>
            <a:rPr lang="en-US" sz="1400" b="0" i="1" kern="1200" dirty="0" err="1" smtClean="0">
              <a:solidFill>
                <a:srgbClr val="408312"/>
              </a:solidFill>
            </a:rPr>
            <a:t>yapabilirim</a:t>
          </a:r>
          <a:r>
            <a:rPr lang="en-US" sz="1400" b="0" i="1" kern="1200" dirty="0" smtClean="0">
              <a:solidFill>
                <a:srgbClr val="408312"/>
              </a:solidFill>
            </a:rPr>
            <a:t>?</a:t>
          </a:r>
          <a:endParaRPr lang="en-US" sz="1400" b="0" i="1" kern="1200" dirty="0">
            <a:solidFill>
              <a:srgbClr val="408312"/>
            </a:solidFill>
          </a:endParaRPr>
        </a:p>
      </dsp:txBody>
      <dsp:txXfrm>
        <a:off x="4858377" y="-38433"/>
        <a:ext cx="1971149" cy="1187891"/>
      </dsp:txXfrm>
    </dsp:sp>
    <dsp:sp modelId="{63A6DB30-04AD-F24B-9EE4-F94909655A4B}">
      <dsp:nvSpPr>
        <dsp:cNvPr id="0" name=""/>
        <dsp:cNvSpPr/>
      </dsp:nvSpPr>
      <dsp:spPr>
        <a:xfrm>
          <a:off x="46283" y="-68398"/>
          <a:ext cx="2918125" cy="1668424"/>
        </a:xfrm>
        <a:prstGeom prst="roundRect">
          <a:avLst>
            <a:gd name="adj" fmla="val 10000"/>
          </a:avLst>
        </a:prstGeom>
        <a:solidFill>
          <a:schemeClr val="bg1">
            <a:lumMod val="95000"/>
            <a:alpha val="90000"/>
          </a:schemeClr>
        </a:solidFill>
        <a:ln w="381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b="0" i="1" kern="1200" dirty="0" err="1" smtClean="0">
              <a:solidFill>
                <a:schemeClr val="bg1">
                  <a:lumMod val="50000"/>
                </a:schemeClr>
              </a:solidFill>
            </a:rPr>
            <a:t>Nasıl</a:t>
          </a:r>
          <a:r>
            <a:rPr lang="en-US" sz="1400" b="0" i="1" kern="1200" dirty="0" smtClean="0">
              <a:solidFill>
                <a:schemeClr val="bg1">
                  <a:lumMod val="50000"/>
                </a:schemeClr>
              </a:solidFill>
            </a:rPr>
            <a:t> </a:t>
          </a:r>
          <a:r>
            <a:rPr lang="en-US" sz="1400" b="0" i="1" kern="1200" dirty="0" err="1" smtClean="0">
              <a:solidFill>
                <a:schemeClr val="bg1">
                  <a:lumMod val="50000"/>
                </a:schemeClr>
              </a:solidFill>
            </a:rPr>
            <a:t>uygun</a:t>
          </a:r>
          <a:r>
            <a:rPr lang="en-US" sz="1400" b="0" i="1" kern="1200" dirty="0" smtClean="0">
              <a:solidFill>
                <a:schemeClr val="bg1">
                  <a:lumMod val="50000"/>
                </a:schemeClr>
              </a:solidFill>
            </a:rPr>
            <a:t> </a:t>
          </a:r>
          <a:r>
            <a:rPr lang="en-US" sz="1400" b="0" i="1" kern="1200" dirty="0" err="1" smtClean="0">
              <a:solidFill>
                <a:schemeClr val="bg1">
                  <a:lumMod val="50000"/>
                </a:schemeClr>
              </a:solidFill>
            </a:rPr>
            <a:t>fiyatla</a:t>
          </a:r>
          <a:r>
            <a:rPr lang="en-US" sz="1400" b="0" i="1" kern="1200" dirty="0" smtClean="0">
              <a:solidFill>
                <a:schemeClr val="bg1">
                  <a:lumMod val="50000"/>
                </a:schemeClr>
              </a:solidFill>
            </a:rPr>
            <a:t> </a:t>
          </a:r>
          <a:r>
            <a:rPr lang="en-US" sz="1400" b="0" i="1" kern="1200" dirty="0" err="1" smtClean="0">
              <a:solidFill>
                <a:schemeClr val="bg1">
                  <a:lumMod val="50000"/>
                </a:schemeClr>
              </a:solidFill>
            </a:rPr>
            <a:t>doğalgaz</a:t>
          </a:r>
          <a:r>
            <a:rPr lang="en-US" sz="1400" b="0" i="1" kern="1200" dirty="0" smtClean="0">
              <a:solidFill>
                <a:schemeClr val="bg1">
                  <a:lumMod val="50000"/>
                </a:schemeClr>
              </a:solidFill>
            </a:rPr>
            <a:t> </a:t>
          </a:r>
          <a:r>
            <a:rPr lang="en-US" sz="1400" b="0" i="1" kern="1200" dirty="0" err="1" smtClean="0">
              <a:solidFill>
                <a:schemeClr val="bg1">
                  <a:lumMod val="50000"/>
                </a:schemeClr>
              </a:solidFill>
            </a:rPr>
            <a:t>tedarik</a:t>
          </a:r>
          <a:r>
            <a:rPr lang="en-US" sz="1400" b="0" i="1" kern="1200" dirty="0" smtClean="0">
              <a:solidFill>
                <a:schemeClr val="bg1">
                  <a:lumMod val="50000"/>
                </a:schemeClr>
              </a:solidFill>
            </a:rPr>
            <a:t> </a:t>
          </a:r>
          <a:r>
            <a:rPr lang="en-US" sz="1400" b="0" i="1" kern="1200" dirty="0" err="1" smtClean="0">
              <a:solidFill>
                <a:schemeClr val="bg1">
                  <a:lumMod val="50000"/>
                </a:schemeClr>
              </a:solidFill>
            </a:rPr>
            <a:t>ederim</a:t>
          </a:r>
          <a:r>
            <a:rPr lang="en-US" sz="1400" b="0" i="1" kern="1200" dirty="0" smtClean="0">
              <a:solidFill>
                <a:schemeClr val="bg1">
                  <a:lumMod val="50000"/>
                </a:schemeClr>
              </a:solidFill>
            </a:rPr>
            <a:t>? </a:t>
          </a:r>
          <a:r>
            <a:rPr lang="en-US" sz="1400" b="0" i="1" kern="1200" dirty="0" err="1" smtClean="0">
              <a:solidFill>
                <a:schemeClr val="bg1">
                  <a:lumMod val="50000"/>
                </a:schemeClr>
              </a:solidFill>
            </a:rPr>
            <a:t>Tüketim</a:t>
          </a:r>
          <a:r>
            <a:rPr lang="en-US" sz="1400" b="0" i="1" kern="1200" dirty="0" smtClean="0">
              <a:solidFill>
                <a:schemeClr val="bg1">
                  <a:lumMod val="50000"/>
                </a:schemeClr>
              </a:solidFill>
            </a:rPr>
            <a:t> </a:t>
          </a:r>
          <a:r>
            <a:rPr lang="en-US" sz="1400" b="0" i="1" kern="1200" dirty="0" err="1" smtClean="0">
              <a:solidFill>
                <a:schemeClr val="bg1">
                  <a:lumMod val="50000"/>
                </a:schemeClr>
              </a:solidFill>
            </a:rPr>
            <a:t>taahütlerinde</a:t>
          </a:r>
          <a:r>
            <a:rPr lang="en-US" sz="1400" b="0" i="1" kern="1200" dirty="0" smtClean="0">
              <a:solidFill>
                <a:schemeClr val="bg1">
                  <a:lumMod val="50000"/>
                </a:schemeClr>
              </a:solidFill>
            </a:rPr>
            <a:t> </a:t>
          </a:r>
          <a:r>
            <a:rPr lang="en-US" sz="1400" b="0" i="1" kern="1200" dirty="0" err="1" smtClean="0">
              <a:solidFill>
                <a:schemeClr val="bg1">
                  <a:lumMod val="50000"/>
                </a:schemeClr>
              </a:solidFill>
            </a:rPr>
            <a:t>zorlanıyorum</a:t>
          </a:r>
          <a:r>
            <a:rPr lang="en-US" sz="1400" b="0" i="1" kern="1200" dirty="0" smtClean="0">
              <a:solidFill>
                <a:schemeClr val="bg1">
                  <a:lumMod val="50000"/>
                </a:schemeClr>
              </a:solidFill>
            </a:rPr>
            <a:t>.                     Ne </a:t>
          </a:r>
          <a:r>
            <a:rPr lang="en-US" sz="1400" b="0" i="1" kern="1200" dirty="0" err="1" smtClean="0">
              <a:solidFill>
                <a:schemeClr val="bg1">
                  <a:lumMod val="50000"/>
                </a:schemeClr>
              </a:solidFill>
            </a:rPr>
            <a:t>yapabilirim</a:t>
          </a:r>
          <a:r>
            <a:rPr lang="en-US" sz="1400" b="0" i="1" kern="1200" dirty="0" smtClean="0">
              <a:solidFill>
                <a:schemeClr val="bg1">
                  <a:lumMod val="50000"/>
                </a:schemeClr>
              </a:solidFill>
            </a:rPr>
            <a:t>?</a:t>
          </a:r>
          <a:endParaRPr lang="en-US" sz="1400" b="0" i="1" kern="1200" dirty="0">
            <a:solidFill>
              <a:schemeClr val="bg1">
                <a:lumMod val="50000"/>
              </a:schemeClr>
            </a:solidFill>
          </a:endParaRPr>
        </a:p>
      </dsp:txBody>
      <dsp:txXfrm>
        <a:off x="82933" y="-31748"/>
        <a:ext cx="1969387" cy="1178018"/>
      </dsp:txXfrm>
    </dsp:sp>
    <dsp:sp modelId="{AC712CDD-6B4A-C14B-BC13-16BCACF48D0A}">
      <dsp:nvSpPr>
        <dsp:cNvPr id="0" name=""/>
        <dsp:cNvSpPr/>
      </dsp:nvSpPr>
      <dsp:spPr>
        <a:xfrm>
          <a:off x="1312628" y="284288"/>
          <a:ext cx="2095364" cy="2095364"/>
        </a:xfrm>
        <a:prstGeom prst="pieWedge">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b" anchorCtr="0">
          <a:noAutofit/>
        </a:bodyPr>
        <a:lstStyle/>
        <a:p>
          <a:pPr lvl="0" algn="l" defTabSz="711200">
            <a:lnSpc>
              <a:spcPct val="90000"/>
            </a:lnSpc>
            <a:spcBef>
              <a:spcPct val="0"/>
            </a:spcBef>
            <a:spcAft>
              <a:spcPct val="35000"/>
            </a:spcAft>
          </a:pPr>
          <a:r>
            <a:rPr lang="en-US" sz="1600" b="0" i="1" kern="1200" dirty="0" smtClean="0"/>
            <a:t>En              Uygun Fiyata Doğalgaz Tedariğinizi Kendisi Sağlar…</a:t>
          </a:r>
          <a:endParaRPr lang="en-US" sz="1600" b="0" i="1" kern="1200" dirty="0"/>
        </a:p>
      </dsp:txBody>
      <dsp:txXfrm>
        <a:off x="1926346" y="898006"/>
        <a:ext cx="1481646" cy="1481646"/>
      </dsp:txXfrm>
    </dsp:sp>
    <dsp:sp modelId="{9D9F2225-5264-E744-941C-5F7E965CBAB3}">
      <dsp:nvSpPr>
        <dsp:cNvPr id="0" name=""/>
        <dsp:cNvSpPr/>
      </dsp:nvSpPr>
      <dsp:spPr>
        <a:xfrm rot="5400000">
          <a:off x="3504775" y="284288"/>
          <a:ext cx="2095364" cy="2095364"/>
        </a:xfrm>
        <a:prstGeom prst="pieWedge">
          <a:avLst/>
        </a:prstGeom>
        <a:solidFill>
          <a:srgbClr val="40831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b" anchorCtr="0">
          <a:noAutofit/>
        </a:bodyPr>
        <a:lstStyle/>
        <a:p>
          <a:pPr lvl="0" algn="r" defTabSz="711200">
            <a:lnSpc>
              <a:spcPct val="90000"/>
            </a:lnSpc>
            <a:spcBef>
              <a:spcPct val="0"/>
            </a:spcBef>
            <a:spcAft>
              <a:spcPct val="35000"/>
            </a:spcAft>
          </a:pPr>
          <a:r>
            <a:rPr lang="en-US" sz="1600" b="0" i="1" kern="1200" dirty="0" smtClean="0"/>
            <a:t>En             Uygun Maliyetle Elektriğinizi Yerinde Üretir…</a:t>
          </a:r>
          <a:endParaRPr lang="en-US" sz="1600" b="0" i="1" kern="1200" dirty="0"/>
        </a:p>
      </dsp:txBody>
      <dsp:txXfrm rot="-5400000">
        <a:off x="3504775" y="898006"/>
        <a:ext cx="1481646" cy="1481646"/>
      </dsp:txXfrm>
    </dsp:sp>
    <dsp:sp modelId="{D88D06D6-BE13-5B4B-803D-D6C077EC17E8}">
      <dsp:nvSpPr>
        <dsp:cNvPr id="0" name=""/>
        <dsp:cNvSpPr/>
      </dsp:nvSpPr>
      <dsp:spPr>
        <a:xfrm rot="10800000">
          <a:off x="3504775" y="2476435"/>
          <a:ext cx="2095364" cy="2095364"/>
        </a:xfrm>
        <a:prstGeom prst="pieWedge">
          <a:avLst/>
        </a:prstGeom>
        <a:solidFill>
          <a:srgbClr val="40831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r" defTabSz="711200">
            <a:lnSpc>
              <a:spcPct val="90000"/>
            </a:lnSpc>
            <a:spcBef>
              <a:spcPct val="0"/>
            </a:spcBef>
            <a:spcAft>
              <a:spcPct val="35000"/>
            </a:spcAft>
          </a:pPr>
          <a:r>
            <a:rPr lang="en-US" sz="1600" b="0" i="1" kern="1200" dirty="0" smtClean="0"/>
            <a:t>En             Uygun Maliyetle          Isınızı             Yerinde Üretir…</a:t>
          </a:r>
          <a:endParaRPr lang="en-US" sz="1600" b="0" i="1" kern="1200" dirty="0"/>
        </a:p>
      </dsp:txBody>
      <dsp:txXfrm rot="10800000">
        <a:off x="3504775" y="2476435"/>
        <a:ext cx="1481646" cy="1481646"/>
      </dsp:txXfrm>
    </dsp:sp>
    <dsp:sp modelId="{7A33BCF2-7B60-C24E-977C-7C310B74FEEF}">
      <dsp:nvSpPr>
        <dsp:cNvPr id="0" name=""/>
        <dsp:cNvSpPr/>
      </dsp:nvSpPr>
      <dsp:spPr>
        <a:xfrm rot="16200000">
          <a:off x="1312628" y="2476435"/>
          <a:ext cx="2095364" cy="2095364"/>
        </a:xfrm>
        <a:prstGeom prst="pieWedge">
          <a:avLst/>
        </a:prstGeom>
        <a:solidFill>
          <a:srgbClr val="7F7F7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l" defTabSz="711200">
            <a:lnSpc>
              <a:spcPct val="90000"/>
            </a:lnSpc>
            <a:spcBef>
              <a:spcPct val="0"/>
            </a:spcBef>
            <a:spcAft>
              <a:spcPct val="35000"/>
            </a:spcAft>
          </a:pPr>
          <a:r>
            <a:rPr lang="en-US" sz="1600" b="0" i="1" kern="1200" smtClean="0"/>
            <a:t>En              </a:t>
          </a:r>
          <a:r>
            <a:rPr lang="en-US" sz="1600" b="0" i="1" kern="1200" dirty="0" smtClean="0"/>
            <a:t>Uygun Fiyata      Elektrik Tedariğinizi Kendisi    Sağlar…</a:t>
          </a:r>
          <a:endParaRPr lang="en-US" sz="1600" b="0" i="1" kern="1200" dirty="0"/>
        </a:p>
      </dsp:txBody>
      <dsp:txXfrm rot="5400000">
        <a:off x="1926346" y="2476435"/>
        <a:ext cx="1481646" cy="1481646"/>
      </dsp:txXfrm>
    </dsp:sp>
    <dsp:sp modelId="{285A88BB-E912-F443-BF08-4AD1B380D1C1}">
      <dsp:nvSpPr>
        <dsp:cNvPr id="0" name=""/>
        <dsp:cNvSpPr/>
      </dsp:nvSpPr>
      <dsp:spPr>
        <a:xfrm>
          <a:off x="3398818" y="2275342"/>
          <a:ext cx="115130" cy="63444"/>
        </a:xfrm>
        <a:prstGeom prst="circularArrow">
          <a:avLst/>
        </a:prstGeom>
        <a:solidFill>
          <a:schemeClr val="accent2">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0906F2-39DE-434E-9DE3-1541D9452C95}">
      <dsp:nvSpPr>
        <dsp:cNvPr id="0" name=""/>
        <dsp:cNvSpPr/>
      </dsp:nvSpPr>
      <dsp:spPr>
        <a:xfrm rot="10800000" flipH="1">
          <a:off x="3398818" y="2361085"/>
          <a:ext cx="115130" cy="375876"/>
        </a:xfrm>
        <a:prstGeom prst="circularArrow">
          <a:avLst/>
        </a:prstGeom>
        <a:solidFill>
          <a:schemeClr val="accent2">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EBC99F4-5F94-D44E-8B46-3ACE4228B4AE}" type="datetime1">
              <a:rPr lang="tr-TR" smtClean="0"/>
              <a:t>7.12.2018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B095DC8-5997-7844-A609-6926AA89FDB7}" type="slidenum">
              <a:rPr lang="en-US" smtClean="0"/>
              <a:t>‹#›</a:t>
            </a:fld>
            <a:endParaRPr lang="en-US"/>
          </a:p>
        </p:txBody>
      </p:sp>
    </p:spTree>
    <p:extLst>
      <p:ext uri="{BB962C8B-B14F-4D97-AF65-F5344CB8AC3E}">
        <p14:creationId xmlns:p14="http://schemas.microsoft.com/office/powerpoint/2010/main" val="209843281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0DF374-681E-2E44-BAB3-A0F2B3F61274}" type="datetime1">
              <a:rPr lang="tr-TR" smtClean="0"/>
              <a:t>7.12.2018</a:t>
            </a:fld>
            <a:endParaRPr lang="tr-T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18E741-657B-43C2-8901-4A737B25E406}" type="slidenum">
              <a:rPr lang="tr-TR" smtClean="0"/>
              <a:pPr/>
              <a:t>‹#›</a:t>
            </a:fld>
            <a:endParaRPr lang="tr-TR"/>
          </a:p>
        </p:txBody>
      </p:sp>
    </p:spTree>
    <p:extLst>
      <p:ext uri="{BB962C8B-B14F-4D97-AF65-F5344CB8AC3E}">
        <p14:creationId xmlns:p14="http://schemas.microsoft.com/office/powerpoint/2010/main" val="145057804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18E741-657B-43C2-8901-4A737B25E406}" type="slidenum">
              <a:rPr lang="tr-TR" smtClean="0"/>
              <a:pPr/>
              <a:t>1</a:t>
            </a:fld>
            <a:endParaRPr lang="tr-TR"/>
          </a:p>
        </p:txBody>
      </p:sp>
    </p:spTree>
    <p:extLst>
      <p:ext uri="{BB962C8B-B14F-4D97-AF65-F5344CB8AC3E}">
        <p14:creationId xmlns:p14="http://schemas.microsoft.com/office/powerpoint/2010/main" val="3348926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7"/>
            <a:ext cx="7772400" cy="1470025"/>
          </a:xfrm>
        </p:spPr>
        <p:txBody>
          <a:bodyPr/>
          <a:lstStyle/>
          <a:p>
            <a:r>
              <a:rPr lang="tr-TR" smtClean="0"/>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Click to edit Master subtitle style</a:t>
            </a:r>
            <a:endParaRPr lang="en-US"/>
          </a:p>
        </p:txBody>
      </p:sp>
      <p:sp>
        <p:nvSpPr>
          <p:cNvPr id="4" name="Date Placeholder 3"/>
          <p:cNvSpPr>
            <a:spLocks noGrp="1"/>
          </p:cNvSpPr>
          <p:nvPr>
            <p:ph type="dt" sz="half" idx="10"/>
          </p:nvPr>
        </p:nvSpPr>
        <p:spPr/>
        <p:txBody>
          <a:bodyPr/>
          <a:lstStyle/>
          <a:p>
            <a:fld id="{450FC2DC-3346-1540-8405-259FE7E0BE44}" type="datetime1">
              <a:rPr lang="tr-TR" smtClean="0"/>
              <a:t>7.12.2018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F113B16-EE5C-4873-A172-FEC2E2C7BE1A}" type="slidenum">
              <a:rPr lang="tr-TR" smtClean="0"/>
              <a:pPr/>
              <a:t>‹#›</a:t>
            </a:fld>
            <a:endParaRPr lang="tr-TR"/>
          </a:p>
        </p:txBody>
      </p:sp>
    </p:spTree>
    <p:extLst>
      <p:ext uri="{BB962C8B-B14F-4D97-AF65-F5344CB8AC3E}">
        <p14:creationId xmlns:p14="http://schemas.microsoft.com/office/powerpoint/2010/main" val="1172033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3D9D1C43-28DB-C34B-B77B-AD914CD1448C}" type="datetime1">
              <a:rPr lang="tr-TR" smtClean="0"/>
              <a:t>7.12.2018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F113B16-EE5C-4873-A172-FEC2E2C7BE1A}" type="slidenum">
              <a:rPr lang="tr-TR" smtClean="0"/>
              <a:pPr/>
              <a:t>‹#›</a:t>
            </a:fld>
            <a:endParaRPr lang="tr-TR"/>
          </a:p>
        </p:txBody>
      </p:sp>
    </p:spTree>
    <p:extLst>
      <p:ext uri="{BB962C8B-B14F-4D97-AF65-F5344CB8AC3E}">
        <p14:creationId xmlns:p14="http://schemas.microsoft.com/office/powerpoint/2010/main" val="3525696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tr-TR"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D3E0004B-7E09-CC4E-9F49-8003BB34D68E}" type="datetime1">
              <a:rPr lang="tr-TR" smtClean="0"/>
              <a:t>7.12.2018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F113B16-EE5C-4873-A172-FEC2E2C7BE1A}" type="slidenum">
              <a:rPr lang="tr-TR" smtClean="0"/>
              <a:pPr/>
              <a:t>‹#›</a:t>
            </a:fld>
            <a:endParaRPr lang="tr-TR"/>
          </a:p>
        </p:txBody>
      </p:sp>
    </p:spTree>
    <p:extLst>
      <p:ext uri="{BB962C8B-B14F-4D97-AF65-F5344CB8AC3E}">
        <p14:creationId xmlns:p14="http://schemas.microsoft.com/office/powerpoint/2010/main" val="997626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Content Placeholder 2"/>
          <p:cNvSpPr>
            <a:spLocks noGrp="1"/>
          </p:cNvSpPr>
          <p:nvPr>
            <p:ph idx="1"/>
          </p:nvPr>
        </p:nvSpPr>
        <p:spPr/>
        <p:txBody>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B9AF0813-E6A3-3C4C-9B22-19F9296B33EF}" type="datetime1">
              <a:rPr lang="tr-TR" smtClean="0"/>
              <a:t>7.12.2018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F113B16-EE5C-4873-A172-FEC2E2C7BE1A}" type="slidenum">
              <a:rPr lang="tr-TR" smtClean="0"/>
              <a:pPr/>
              <a:t>‹#›</a:t>
            </a:fld>
            <a:endParaRPr lang="tr-TR"/>
          </a:p>
        </p:txBody>
      </p:sp>
    </p:spTree>
    <p:extLst>
      <p:ext uri="{BB962C8B-B14F-4D97-AF65-F5344CB8AC3E}">
        <p14:creationId xmlns:p14="http://schemas.microsoft.com/office/powerpoint/2010/main" val="363881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tr-TR"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Click to edit Master text styles</a:t>
            </a:r>
          </a:p>
        </p:txBody>
      </p:sp>
      <p:sp>
        <p:nvSpPr>
          <p:cNvPr id="4" name="Date Placeholder 3"/>
          <p:cNvSpPr>
            <a:spLocks noGrp="1"/>
          </p:cNvSpPr>
          <p:nvPr>
            <p:ph type="dt" sz="half" idx="10"/>
          </p:nvPr>
        </p:nvSpPr>
        <p:spPr/>
        <p:txBody>
          <a:bodyPr/>
          <a:lstStyle/>
          <a:p>
            <a:fld id="{7A8F62F4-F809-904F-923D-9A544722619B}" type="datetime1">
              <a:rPr lang="tr-TR" smtClean="0"/>
              <a:t>7.12.2018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F113B16-EE5C-4873-A172-FEC2E2C7BE1A}" type="slidenum">
              <a:rPr lang="tr-TR" smtClean="0"/>
              <a:pPr/>
              <a:t>‹#›</a:t>
            </a:fld>
            <a:endParaRPr lang="tr-TR"/>
          </a:p>
        </p:txBody>
      </p:sp>
    </p:spTree>
    <p:extLst>
      <p:ext uri="{BB962C8B-B14F-4D97-AF65-F5344CB8AC3E}">
        <p14:creationId xmlns:p14="http://schemas.microsoft.com/office/powerpoint/2010/main" val="2320458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Content Placeholder 2"/>
          <p:cNvSpPr>
            <a:spLocks noGrp="1"/>
          </p:cNvSpPr>
          <p:nvPr>
            <p:ph sz="half" idx="1"/>
          </p:nvPr>
        </p:nvSpPr>
        <p:spPr>
          <a:xfrm>
            <a:off x="457201"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5" name="Date Placeholder 4"/>
          <p:cNvSpPr>
            <a:spLocks noGrp="1"/>
          </p:cNvSpPr>
          <p:nvPr>
            <p:ph type="dt" sz="half" idx="10"/>
          </p:nvPr>
        </p:nvSpPr>
        <p:spPr/>
        <p:txBody>
          <a:bodyPr/>
          <a:lstStyle/>
          <a:p>
            <a:fld id="{CEF6418E-31CE-9043-BA01-C16A0C562ABC}" type="datetime1">
              <a:rPr lang="tr-TR" smtClean="0"/>
              <a:t>7.12.2018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F113B16-EE5C-4873-A172-FEC2E2C7BE1A}" type="slidenum">
              <a:rPr lang="tr-TR" smtClean="0"/>
              <a:pPr/>
              <a:t>‹#›</a:t>
            </a:fld>
            <a:endParaRPr lang="tr-TR"/>
          </a:p>
        </p:txBody>
      </p:sp>
    </p:spTree>
    <p:extLst>
      <p:ext uri="{BB962C8B-B14F-4D97-AF65-F5344CB8AC3E}">
        <p14:creationId xmlns:p14="http://schemas.microsoft.com/office/powerpoint/2010/main" val="1807815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7" name="Date Placeholder 6"/>
          <p:cNvSpPr>
            <a:spLocks noGrp="1"/>
          </p:cNvSpPr>
          <p:nvPr>
            <p:ph type="dt" sz="half" idx="10"/>
          </p:nvPr>
        </p:nvSpPr>
        <p:spPr/>
        <p:txBody>
          <a:bodyPr/>
          <a:lstStyle/>
          <a:p>
            <a:fld id="{A57A1CEF-E117-2E47-B0E9-AF9D70CC17EC}" type="datetime1">
              <a:rPr lang="tr-TR" smtClean="0"/>
              <a:t>7.12.2018</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AF113B16-EE5C-4873-A172-FEC2E2C7BE1A}" type="slidenum">
              <a:rPr lang="tr-TR" smtClean="0"/>
              <a:pPr/>
              <a:t>‹#›</a:t>
            </a:fld>
            <a:endParaRPr lang="tr-TR"/>
          </a:p>
        </p:txBody>
      </p:sp>
    </p:spTree>
    <p:extLst>
      <p:ext uri="{BB962C8B-B14F-4D97-AF65-F5344CB8AC3E}">
        <p14:creationId xmlns:p14="http://schemas.microsoft.com/office/powerpoint/2010/main" val="1868423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Date Placeholder 2"/>
          <p:cNvSpPr>
            <a:spLocks noGrp="1"/>
          </p:cNvSpPr>
          <p:nvPr>
            <p:ph type="dt" sz="half" idx="10"/>
          </p:nvPr>
        </p:nvSpPr>
        <p:spPr/>
        <p:txBody>
          <a:bodyPr/>
          <a:lstStyle/>
          <a:p>
            <a:fld id="{85F35254-9340-BA40-BE57-59FB2FA91088}" type="datetime1">
              <a:rPr lang="tr-TR" smtClean="0"/>
              <a:t>7.12.2018</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AF113B16-EE5C-4873-A172-FEC2E2C7BE1A}" type="slidenum">
              <a:rPr lang="tr-TR" smtClean="0"/>
              <a:pPr/>
              <a:t>‹#›</a:t>
            </a:fld>
            <a:endParaRPr lang="tr-TR"/>
          </a:p>
        </p:txBody>
      </p:sp>
    </p:spTree>
    <p:extLst>
      <p:ext uri="{BB962C8B-B14F-4D97-AF65-F5344CB8AC3E}">
        <p14:creationId xmlns:p14="http://schemas.microsoft.com/office/powerpoint/2010/main" val="3789825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B3FDEA-EB86-0E42-9B0F-9837C2F3F6ED}" type="datetime1">
              <a:rPr lang="tr-TR" smtClean="0"/>
              <a:t>7.12.2018</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AF113B16-EE5C-4873-A172-FEC2E2C7BE1A}" type="slidenum">
              <a:rPr lang="tr-TR" smtClean="0"/>
              <a:pPr/>
              <a:t>‹#›</a:t>
            </a:fld>
            <a:endParaRPr lang="tr-TR"/>
          </a:p>
        </p:txBody>
      </p:sp>
    </p:spTree>
    <p:extLst>
      <p:ext uri="{BB962C8B-B14F-4D97-AF65-F5344CB8AC3E}">
        <p14:creationId xmlns:p14="http://schemas.microsoft.com/office/powerpoint/2010/main" val="1983762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tr-TR"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
        <p:nvSpPr>
          <p:cNvPr id="5" name="Date Placeholder 4"/>
          <p:cNvSpPr>
            <a:spLocks noGrp="1"/>
          </p:cNvSpPr>
          <p:nvPr>
            <p:ph type="dt" sz="half" idx="10"/>
          </p:nvPr>
        </p:nvSpPr>
        <p:spPr/>
        <p:txBody>
          <a:bodyPr/>
          <a:lstStyle/>
          <a:p>
            <a:fld id="{25CCBB83-B956-7E4E-A95E-D2325FE3BCDA}" type="datetime1">
              <a:rPr lang="tr-TR" smtClean="0"/>
              <a:t>7.12.2018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F113B16-EE5C-4873-A172-FEC2E2C7BE1A}" type="slidenum">
              <a:rPr lang="tr-TR" smtClean="0"/>
              <a:pPr/>
              <a:t>‹#›</a:t>
            </a:fld>
            <a:endParaRPr lang="tr-TR"/>
          </a:p>
        </p:txBody>
      </p:sp>
    </p:spTree>
    <p:extLst>
      <p:ext uri="{BB962C8B-B14F-4D97-AF65-F5344CB8AC3E}">
        <p14:creationId xmlns:p14="http://schemas.microsoft.com/office/powerpoint/2010/main" val="417321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r-TR"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
        <p:nvSpPr>
          <p:cNvPr id="5" name="Date Placeholder 4"/>
          <p:cNvSpPr>
            <a:spLocks noGrp="1"/>
          </p:cNvSpPr>
          <p:nvPr>
            <p:ph type="dt" sz="half" idx="10"/>
          </p:nvPr>
        </p:nvSpPr>
        <p:spPr/>
        <p:txBody>
          <a:bodyPr/>
          <a:lstStyle/>
          <a:p>
            <a:fld id="{2D232F55-4D91-F746-97D4-9264A6FEF73D}" type="datetime1">
              <a:rPr lang="tr-TR" smtClean="0"/>
              <a:t>7.12.2018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F113B16-EE5C-4873-A172-FEC2E2C7BE1A}" type="slidenum">
              <a:rPr lang="tr-TR" smtClean="0"/>
              <a:pPr/>
              <a:t>‹#›</a:t>
            </a:fld>
            <a:endParaRPr lang="tr-TR"/>
          </a:p>
        </p:txBody>
      </p:sp>
    </p:spTree>
    <p:extLst>
      <p:ext uri="{BB962C8B-B14F-4D97-AF65-F5344CB8AC3E}">
        <p14:creationId xmlns:p14="http://schemas.microsoft.com/office/powerpoint/2010/main" val="2093712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91440" tIns="45720" rIns="91440" bIns="45720" rtlCol="0" anchor="ctr">
            <a:normAutofit/>
          </a:bodyPr>
          <a:lstStyle/>
          <a:p>
            <a:r>
              <a:rPr lang="tr-TR" smtClean="0"/>
              <a:t>Click to edit Master title style</a:t>
            </a:r>
            <a:endParaRPr lang="en-US"/>
          </a:p>
        </p:txBody>
      </p:sp>
      <p:sp>
        <p:nvSpPr>
          <p:cNvPr id="3" name="Text Placeholder 2"/>
          <p:cNvSpPr>
            <a:spLocks noGrp="1"/>
          </p:cNvSpPr>
          <p:nvPr>
            <p:ph type="body" idx="1"/>
          </p:nvPr>
        </p:nvSpPr>
        <p:spPr>
          <a:xfrm>
            <a:off x="457201" y="1600202"/>
            <a:ext cx="8229600" cy="4525963"/>
          </a:xfrm>
          <a:prstGeom prst="rect">
            <a:avLst/>
          </a:prstGeom>
        </p:spPr>
        <p:txBody>
          <a:bodyPr vert="horz" lIns="91440" tIns="45720" rIns="91440" bIns="45720" rtlCol="0">
            <a:normAutofit/>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6D8D22-CE7E-A247-B760-DEEF922875DF}" type="datetime1">
              <a:rPr lang="tr-TR" smtClean="0"/>
              <a:t>7.12.2018</a:t>
            </a:fld>
            <a:endParaRPr lang="tr-TR"/>
          </a:p>
        </p:txBody>
      </p:sp>
      <p:sp>
        <p:nvSpPr>
          <p:cNvPr id="5" name="Footer Placeholder 4"/>
          <p:cNvSpPr>
            <a:spLocks noGrp="1"/>
          </p:cNvSpPr>
          <p:nvPr>
            <p:ph type="ftr" sz="quarter" idx="3"/>
          </p:nvPr>
        </p:nvSpPr>
        <p:spPr>
          <a:xfrm>
            <a:off x="3124201"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113B16-EE5C-4873-A172-FEC2E2C7BE1A}" type="slidenum">
              <a:rPr lang="tr-TR" smtClean="0"/>
              <a:pPr/>
              <a:t>‹#›</a:t>
            </a:fld>
            <a:endParaRPr lang="tr-TR"/>
          </a:p>
        </p:txBody>
      </p:sp>
    </p:spTree>
    <p:extLst>
      <p:ext uri="{BB962C8B-B14F-4D97-AF65-F5344CB8AC3E}">
        <p14:creationId xmlns:p14="http://schemas.microsoft.com/office/powerpoint/2010/main" val="3786113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3.tiff"/></Relationships>
</file>

<file path=ppt/slides/_rels/slide1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6.tiff"/></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9.jpeg"/><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4.png"/><Relationship Id="rId7"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8000">
              <a:srgbClr val="006600"/>
            </a:gs>
            <a:gs pos="39000">
              <a:schemeClr val="tx2">
                <a:lumMod val="20000"/>
                <a:lumOff val="80000"/>
              </a:schemeClr>
            </a:gs>
            <a:gs pos="68000">
              <a:schemeClr val="bg1"/>
            </a:gs>
          </a:gsLst>
          <a:lin ang="18900000" scaled="1"/>
          <a:tileRect/>
        </a:gradFill>
        <a:effectLst/>
      </p:bgPr>
    </p:bg>
    <p:spTree>
      <p:nvGrpSpPr>
        <p:cNvPr id="1" name=""/>
        <p:cNvGrpSpPr/>
        <p:nvPr/>
      </p:nvGrpSpPr>
      <p:grpSpPr>
        <a:xfrm>
          <a:off x="0" y="0"/>
          <a:ext cx="0" cy="0"/>
          <a:chOff x="0" y="0"/>
          <a:chExt cx="0" cy="0"/>
        </a:xfrm>
      </p:grpSpPr>
      <p:pic>
        <p:nvPicPr>
          <p:cNvPr id="5" name="Picture 3" descr="D:\Ahmet_Gunay_UV_Isler\Tres Eenrji\PP Sunum\imgs\tresfon.png"/>
          <p:cNvPicPr>
            <a:picLocks noChangeAspect="1" noChangeArrowheads="1"/>
          </p:cNvPicPr>
          <p:nvPr/>
        </p:nvPicPr>
        <p:blipFill>
          <a:blip r:embed="rId3" cstate="print">
            <a:extLst>
              <a:ext uri="{28A0092B-C50C-407E-A947-70E740481C1C}">
                <a14:useLocalDpi xmlns:a14="http://schemas.microsoft.com/office/drawing/2010/main" val="0"/>
              </a:ext>
            </a:extLst>
          </a:blip>
          <a:srcRect l="20956" b="1526"/>
          <a:stretch>
            <a:fillRect/>
          </a:stretch>
        </p:blipFill>
        <p:spPr bwMode="auto">
          <a:xfrm rot="16200000">
            <a:off x="85192" y="1867136"/>
            <a:ext cx="4869161" cy="511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txBox="1">
            <a:spLocks/>
          </p:cNvSpPr>
          <p:nvPr/>
        </p:nvSpPr>
        <p:spPr>
          <a:xfrm>
            <a:off x="5724128" y="5229200"/>
            <a:ext cx="3816424" cy="129614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1" algn="l">
              <a:lnSpc>
                <a:spcPct val="70000"/>
              </a:lnSpc>
            </a:pPr>
            <a:r>
              <a:rPr lang="tr-TR" sz="1800" i="1" dirty="0" smtClean="0">
                <a:solidFill>
                  <a:srgbClr val="000000"/>
                </a:solidFill>
              </a:rPr>
              <a:t>Hazırlayan</a:t>
            </a:r>
          </a:p>
          <a:p>
            <a:pPr lvl="1" algn="l">
              <a:lnSpc>
                <a:spcPct val="70000"/>
              </a:lnSpc>
            </a:pPr>
            <a:r>
              <a:rPr lang="tr-TR" sz="1800" i="1" dirty="0" smtClean="0">
                <a:solidFill>
                  <a:srgbClr val="000000"/>
                </a:solidFill>
              </a:rPr>
              <a:t>Cem Sabri MUSLULAR</a:t>
            </a:r>
          </a:p>
          <a:p>
            <a:pPr lvl="1" algn="l">
              <a:lnSpc>
                <a:spcPct val="70000"/>
              </a:lnSpc>
            </a:pPr>
            <a:r>
              <a:rPr lang="tr-TR" sz="1800" i="1" dirty="0" smtClean="0">
                <a:solidFill>
                  <a:srgbClr val="000000"/>
                </a:solidFill>
              </a:rPr>
              <a:t>TÜRKOTED YK Üyesi</a:t>
            </a:r>
          </a:p>
          <a:p>
            <a:pPr lvl="1" algn="l">
              <a:lnSpc>
                <a:spcPct val="70000"/>
              </a:lnSpc>
            </a:pPr>
            <a:r>
              <a:rPr lang="tr-TR" sz="1800" i="1" dirty="0" smtClean="0">
                <a:solidFill>
                  <a:srgbClr val="000000"/>
                </a:solidFill>
              </a:rPr>
              <a:t>TRES Enerji / Gn. Md. Yrd.</a:t>
            </a:r>
          </a:p>
          <a:p>
            <a:pPr lvl="1" algn="l">
              <a:lnSpc>
                <a:spcPct val="70000"/>
              </a:lnSpc>
            </a:pPr>
            <a:endParaRPr lang="tr-TR" sz="1800" i="1" dirty="0" smtClean="0">
              <a:solidFill>
                <a:srgbClr val="000000"/>
              </a:solidFill>
            </a:endParaRPr>
          </a:p>
        </p:txBody>
      </p:sp>
      <p:sp>
        <p:nvSpPr>
          <p:cNvPr id="11" name="Rectangle 10"/>
          <p:cNvSpPr/>
          <p:nvPr/>
        </p:nvSpPr>
        <p:spPr>
          <a:xfrm>
            <a:off x="2987824" y="2990562"/>
            <a:ext cx="6048672" cy="1446550"/>
          </a:xfrm>
          <a:prstGeom prst="rect">
            <a:avLst/>
          </a:prstGeom>
        </p:spPr>
        <p:txBody>
          <a:bodyPr wrap="square">
            <a:spAutoFit/>
          </a:bodyPr>
          <a:lstStyle/>
          <a:p>
            <a:r>
              <a:rPr lang="en-US" sz="2400" i="1" dirty="0" smtClean="0">
                <a:solidFill>
                  <a:srgbClr val="000000"/>
                </a:solidFill>
              </a:rPr>
              <a:t>Birleşik Isı ve Güç Santralleri Uygulamalarında </a:t>
            </a:r>
          </a:p>
          <a:p>
            <a:r>
              <a:rPr lang="en-US" sz="2400" i="1" dirty="0" smtClean="0">
                <a:solidFill>
                  <a:srgbClr val="000000"/>
                </a:solidFill>
              </a:rPr>
              <a:t>Yeni Bir Yaklaşım; </a:t>
            </a:r>
          </a:p>
          <a:p>
            <a:r>
              <a:rPr lang="en-US" sz="2400" i="1" dirty="0" smtClean="0">
                <a:solidFill>
                  <a:srgbClr val="000000"/>
                </a:solidFill>
              </a:rPr>
              <a:t>YAP-İŞLET MODELİ…</a:t>
            </a:r>
          </a:p>
          <a:p>
            <a:endParaRPr lang="en-US" sz="2400" i="1" baseline="30000" dirty="0" smtClean="0">
              <a:solidFill>
                <a:srgbClr val="000000"/>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8584" y="65465"/>
            <a:ext cx="3176556" cy="1707351"/>
          </a:xfrm>
          <a:prstGeom prst="rect">
            <a:avLst/>
          </a:prstGeom>
        </p:spPr>
      </p:pic>
      <p:sp>
        <p:nvSpPr>
          <p:cNvPr id="9" name="Subtitle 2"/>
          <p:cNvSpPr txBox="1">
            <a:spLocks/>
          </p:cNvSpPr>
          <p:nvPr/>
        </p:nvSpPr>
        <p:spPr>
          <a:xfrm>
            <a:off x="0" y="332656"/>
            <a:ext cx="4355976" cy="129614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1" algn="l"/>
            <a:r>
              <a:rPr lang="tr-TR" sz="1800" i="1" dirty="0" smtClean="0">
                <a:solidFill>
                  <a:srgbClr val="000000"/>
                </a:solidFill>
              </a:rPr>
              <a:t>TÜRKOTED – TURSEFF KONFERANSI</a:t>
            </a:r>
          </a:p>
          <a:p>
            <a:pPr lvl="1" algn="l"/>
            <a:r>
              <a:rPr lang="tr-TR" sz="1800" i="1" dirty="0" smtClean="0">
                <a:solidFill>
                  <a:srgbClr val="000000"/>
                </a:solidFill>
              </a:rPr>
              <a:t>İZMİR-Aralık 2018</a:t>
            </a:r>
          </a:p>
        </p:txBody>
      </p:sp>
    </p:spTree>
    <p:extLst>
      <p:ext uri="{BB962C8B-B14F-4D97-AF65-F5344CB8AC3E}">
        <p14:creationId xmlns:p14="http://schemas.microsoft.com/office/powerpoint/2010/main" val="32763290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611560" y="1124744"/>
            <a:ext cx="7920880" cy="0"/>
          </a:xfrm>
          <a:prstGeom prst="line">
            <a:avLst/>
          </a:prstGeom>
          <a:ln w="19050">
            <a:solidFill>
              <a:srgbClr val="408312"/>
            </a:solidFill>
          </a:ln>
          <a:effectLst>
            <a:outerShdw blurRad="50800" dist="38100" dir="5400000" algn="t" rotWithShape="0">
              <a:prstClr val="black">
                <a:alpha val="40000"/>
              </a:prstClr>
            </a:outerShdw>
          </a:effectLst>
        </p:spPr>
        <p:style>
          <a:lnRef idx="1">
            <a:schemeClr val="accent3"/>
          </a:lnRef>
          <a:fillRef idx="0">
            <a:schemeClr val="accent3"/>
          </a:fillRef>
          <a:effectRef idx="0">
            <a:schemeClr val="accent3"/>
          </a:effectRef>
          <a:fontRef idx="minor">
            <a:schemeClr val="tx1"/>
          </a:fontRef>
        </p:style>
      </p:cxnSp>
      <p:sp>
        <p:nvSpPr>
          <p:cNvPr id="11" name="Content Placeholder 2"/>
          <p:cNvSpPr>
            <a:spLocks noGrp="1"/>
          </p:cNvSpPr>
          <p:nvPr>
            <p:ph idx="1"/>
          </p:nvPr>
        </p:nvSpPr>
        <p:spPr>
          <a:xfrm>
            <a:off x="529208" y="1412776"/>
            <a:ext cx="7859216" cy="2664296"/>
          </a:xfrm>
        </p:spPr>
        <p:txBody>
          <a:bodyPr>
            <a:noAutofit/>
          </a:bodyPr>
          <a:lstStyle/>
          <a:p>
            <a:pPr marL="0" indent="0" fontAlgn="auto">
              <a:spcBef>
                <a:spcPts val="0"/>
              </a:spcBef>
              <a:spcAft>
                <a:spcPts val="0"/>
              </a:spcAft>
              <a:buNone/>
              <a:defRPr/>
            </a:pPr>
            <a:r>
              <a:rPr lang="eu-ES" sz="1800" i="1" dirty="0"/>
              <a:t>Bu süreç boyunca ise işletmenizin</a:t>
            </a:r>
            <a:r>
              <a:rPr lang="eu-ES" sz="1800" i="1" dirty="0" smtClean="0"/>
              <a:t>;</a:t>
            </a:r>
            <a:endParaRPr lang="tr-TR" sz="1800" i="1" dirty="0"/>
          </a:p>
          <a:p>
            <a:pPr>
              <a:spcBef>
                <a:spcPts val="0"/>
              </a:spcBef>
              <a:buFont typeface="Wingdings" panose="05000000000000000000" pitchFamily="2" charset="2"/>
              <a:buChar char="ü"/>
              <a:defRPr/>
            </a:pPr>
            <a:r>
              <a:rPr lang="tr-TR" sz="1800" i="1" dirty="0" smtClean="0"/>
              <a:t>Elektrik ve ısı enerjilerine dayalı giderlerinde </a:t>
            </a:r>
            <a:r>
              <a:rPr lang="eu-ES" sz="1800" i="1" u="sng" dirty="0" smtClean="0"/>
              <a:t>önemli tasarruflar</a:t>
            </a:r>
            <a:r>
              <a:rPr lang="tr-TR" sz="1800" i="1" dirty="0" smtClean="0"/>
              <a:t> </a:t>
            </a:r>
            <a:r>
              <a:rPr lang="eu-ES" sz="1800" i="1" dirty="0" smtClean="0"/>
              <a:t>elde </a:t>
            </a:r>
            <a:r>
              <a:rPr lang="eu-ES" sz="1800" i="1" dirty="0"/>
              <a:t>ederek </a:t>
            </a:r>
            <a:r>
              <a:rPr lang="eu-ES" sz="1800" i="1" dirty="0" smtClean="0"/>
              <a:t>k</a:t>
            </a:r>
            <a:r>
              <a:rPr lang="tr-TR" sz="1800" i="1" dirty="0"/>
              <a:t>â</a:t>
            </a:r>
            <a:r>
              <a:rPr lang="eu-ES" sz="1800" i="1" dirty="0" smtClean="0"/>
              <a:t>rlılığının </a:t>
            </a:r>
            <a:r>
              <a:rPr lang="eu-ES" sz="1800" i="1" dirty="0"/>
              <a:t>artmasını, </a:t>
            </a:r>
            <a:endParaRPr lang="tr-TR" sz="1800" i="1" dirty="0"/>
          </a:p>
          <a:p>
            <a:pPr>
              <a:spcBef>
                <a:spcPts val="0"/>
              </a:spcBef>
              <a:buFont typeface="Wingdings" panose="05000000000000000000" pitchFamily="2" charset="2"/>
              <a:buChar char="ü"/>
              <a:defRPr/>
            </a:pPr>
            <a:r>
              <a:rPr lang="eu-ES" sz="1800" i="1" dirty="0"/>
              <a:t>Elektrik ve ısının birlikte kullanılması ile </a:t>
            </a:r>
            <a:r>
              <a:rPr lang="eu-ES" sz="1800" b="1" i="1" dirty="0"/>
              <a:t>enerji çeşitliliği ve verimliliğinin </a:t>
            </a:r>
            <a:r>
              <a:rPr lang="eu-ES" sz="1800" i="1" u="sng" dirty="0"/>
              <a:t>en üst seviyelere çıkmasını</a:t>
            </a:r>
            <a:r>
              <a:rPr lang="eu-ES" sz="1800" i="1" dirty="0"/>
              <a:t>,</a:t>
            </a:r>
            <a:endParaRPr lang="tr-TR" sz="1800" i="1" dirty="0"/>
          </a:p>
          <a:p>
            <a:pPr>
              <a:spcBef>
                <a:spcPts val="0"/>
              </a:spcBef>
              <a:buFont typeface="Wingdings" panose="05000000000000000000" pitchFamily="2" charset="2"/>
              <a:buChar char="ü"/>
              <a:defRPr/>
            </a:pPr>
            <a:r>
              <a:rPr lang="eu-ES" sz="1800" b="1" i="1" dirty="0"/>
              <a:t>Güvenli</a:t>
            </a:r>
            <a:r>
              <a:rPr lang="eu-ES" sz="1800" i="1" dirty="0"/>
              <a:t> ve </a:t>
            </a:r>
            <a:r>
              <a:rPr lang="eu-ES" sz="1800" b="1" i="1" dirty="0"/>
              <a:t>kesintisiz</a:t>
            </a:r>
            <a:r>
              <a:rPr lang="eu-ES" sz="1800" i="1" dirty="0"/>
              <a:t> enerji üretimi ile iş ve kalite kayıplarını en aza indirerek operasyonel verimliliğinin yükselmesini,</a:t>
            </a:r>
            <a:endParaRPr lang="tr-TR" sz="1800" i="1" dirty="0"/>
          </a:p>
          <a:p>
            <a:pPr>
              <a:spcBef>
                <a:spcPts val="0"/>
              </a:spcBef>
              <a:buFont typeface="Wingdings" panose="05000000000000000000" pitchFamily="2" charset="2"/>
              <a:buChar char="ü"/>
              <a:defRPr/>
            </a:pPr>
            <a:r>
              <a:rPr lang="eu-ES" sz="1800" i="1" dirty="0"/>
              <a:t>Şebeke kaynaklı </a:t>
            </a:r>
            <a:r>
              <a:rPr lang="eu-ES" sz="1800" i="1" u="sng" dirty="0"/>
              <a:t>elektrik kesintisi, frekans ve voltaj düzensizliklerinin</a:t>
            </a:r>
            <a:r>
              <a:rPr lang="eu-ES" sz="1800" i="1" dirty="0"/>
              <a:t> </a:t>
            </a:r>
            <a:r>
              <a:rPr lang="eu-ES" sz="1800" b="1" i="1" dirty="0"/>
              <a:t>etkisinin ortadan </a:t>
            </a:r>
            <a:r>
              <a:rPr lang="eu-ES" sz="1800" b="1" i="1" dirty="0" smtClean="0"/>
              <a:t>kalkmasını</a:t>
            </a:r>
            <a:r>
              <a:rPr lang="eu-ES" sz="1800" i="1" dirty="0"/>
              <a:t> </a:t>
            </a:r>
            <a:r>
              <a:rPr lang="tr-TR" sz="1800" i="1" dirty="0" smtClean="0"/>
              <a:t>sağlıyoruz.</a:t>
            </a:r>
            <a:endParaRPr lang="tr-TR" sz="1800" i="1" dirty="0"/>
          </a:p>
          <a:p>
            <a:pPr>
              <a:spcBef>
                <a:spcPts val="0"/>
              </a:spcBef>
              <a:buFont typeface="Wingdings" panose="05000000000000000000" pitchFamily="2" charset="2"/>
              <a:buChar char="ü"/>
              <a:defRPr/>
            </a:pPr>
            <a:endParaRPr lang="tr-TR" sz="1800" i="1" dirty="0"/>
          </a:p>
          <a:p>
            <a:pPr marL="0" indent="0" fontAlgn="auto">
              <a:spcBef>
                <a:spcPts val="0"/>
              </a:spcBef>
              <a:spcAft>
                <a:spcPts val="0"/>
              </a:spcAft>
              <a:buNone/>
              <a:defRPr/>
            </a:pPr>
            <a:endParaRPr lang="tr-TR" sz="1800" i="1" dirty="0"/>
          </a:p>
          <a:p>
            <a:endParaRPr lang="tr-TR" sz="1800" i="1" dirty="0"/>
          </a:p>
        </p:txBody>
      </p:sp>
      <p:sp>
        <p:nvSpPr>
          <p:cNvPr id="12" name="TextBox 11"/>
          <p:cNvSpPr txBox="1"/>
          <p:nvPr/>
        </p:nvSpPr>
        <p:spPr>
          <a:xfrm>
            <a:off x="611560" y="5013176"/>
            <a:ext cx="8028384" cy="1477328"/>
          </a:xfrm>
          <a:prstGeom prst="rect">
            <a:avLst/>
          </a:prstGeom>
          <a:noFill/>
          <a:ln cap="rnd" cmpd="sng">
            <a:solidFill>
              <a:srgbClr val="35C56C">
                <a:alpha val="0"/>
              </a:srgbClr>
            </a:solidFill>
            <a:prstDash val="dash"/>
            <a:bevel/>
          </a:ln>
        </p:spPr>
        <p:txBody>
          <a:bodyPr wrap="square" rtlCol="0">
            <a:spAutoFit/>
          </a:bodyPr>
          <a:lstStyle/>
          <a:p>
            <a:pPr algn="ctr"/>
            <a:r>
              <a:rPr lang="tr-TR" i="1" dirty="0" smtClean="0"/>
              <a:t>Sonuç olarak;</a:t>
            </a:r>
          </a:p>
          <a:p>
            <a:pPr algn="ctr"/>
            <a:r>
              <a:rPr lang="tr-TR" i="1" dirty="0" smtClean="0"/>
              <a:t> işletmenizin </a:t>
            </a:r>
            <a:r>
              <a:rPr lang="tr-TR" b="1" i="1" dirty="0" smtClean="0"/>
              <a:t>ucuz</a:t>
            </a:r>
            <a:r>
              <a:rPr lang="tr-TR" i="1" dirty="0" smtClean="0"/>
              <a:t>, </a:t>
            </a:r>
            <a:r>
              <a:rPr lang="tr-TR" b="1" i="1" dirty="0" smtClean="0"/>
              <a:t>sürekli</a:t>
            </a:r>
            <a:r>
              <a:rPr lang="tr-TR" i="1" dirty="0" smtClean="0"/>
              <a:t>, </a:t>
            </a:r>
            <a:r>
              <a:rPr lang="tr-TR" b="1" i="1" dirty="0" smtClean="0"/>
              <a:t>güvenilir</a:t>
            </a:r>
            <a:r>
              <a:rPr lang="tr-TR" i="1" dirty="0" smtClean="0"/>
              <a:t> ve </a:t>
            </a:r>
            <a:r>
              <a:rPr lang="tr-TR" b="1" i="1" dirty="0" smtClean="0"/>
              <a:t>temiz</a:t>
            </a:r>
            <a:r>
              <a:rPr lang="tr-TR" i="1" dirty="0" smtClean="0"/>
              <a:t> bir enerji kaynağına sahip olması adına gerekli maliyet, risk ve sorumlulukları tamamıyla üstleniyor, </a:t>
            </a:r>
          </a:p>
          <a:p>
            <a:pPr algn="ctr"/>
            <a:r>
              <a:rPr lang="tr-TR" i="1" dirty="0" smtClean="0"/>
              <a:t>tüm enerjinizi de tedarik zincirleriyle beraber bu anlamda yönetiyoruz... </a:t>
            </a:r>
            <a:endParaRPr lang="tr-TR" dirty="0" smtClean="0"/>
          </a:p>
          <a:p>
            <a:pPr algn="ctr"/>
            <a:endParaRPr lang="tr-TR" dirty="0"/>
          </a:p>
        </p:txBody>
      </p:sp>
      <p:sp>
        <p:nvSpPr>
          <p:cNvPr id="13" name="Metin kutusu 7"/>
          <p:cNvSpPr txBox="1"/>
          <p:nvPr/>
        </p:nvSpPr>
        <p:spPr>
          <a:xfrm>
            <a:off x="323528" y="663079"/>
            <a:ext cx="5400600" cy="523220"/>
          </a:xfrm>
          <a:prstGeom prst="rect">
            <a:avLst/>
          </a:prstGeom>
          <a:noFill/>
        </p:spPr>
        <p:txBody>
          <a:bodyPr wrap="square">
            <a:spAutoFit/>
          </a:bodyPr>
          <a:lstStyle/>
          <a:p>
            <a:pPr fontAlgn="auto">
              <a:spcBef>
                <a:spcPts val="0"/>
              </a:spcBef>
              <a:spcAft>
                <a:spcPts val="0"/>
              </a:spcAft>
              <a:defRPr/>
            </a:pPr>
            <a:r>
              <a:rPr lang="tr-TR" sz="2800" b="1" dirty="0">
                <a:solidFill>
                  <a:schemeClr val="tx1">
                    <a:lumMod val="75000"/>
                    <a:lumOff val="25000"/>
                  </a:schemeClr>
                </a:solidFill>
              </a:rPr>
              <a:t>   </a:t>
            </a:r>
            <a:r>
              <a:rPr lang="tr-TR" sz="2800" i="1" dirty="0" smtClean="0">
                <a:solidFill>
                  <a:srgbClr val="408312"/>
                </a:solidFill>
              </a:rPr>
              <a:t>SONUÇ KAZANIMLAR </a:t>
            </a:r>
            <a:endParaRPr lang="tr-TR" sz="2800" i="1" dirty="0">
              <a:solidFill>
                <a:srgbClr val="408312"/>
              </a:solidFill>
            </a:endParaRPr>
          </a:p>
        </p:txBody>
      </p:sp>
      <p:sp>
        <p:nvSpPr>
          <p:cNvPr id="9" name="Slide Number Placeholder 13"/>
          <p:cNvSpPr>
            <a:spLocks noGrp="1"/>
          </p:cNvSpPr>
          <p:nvPr>
            <p:ph type="sldNum" sz="quarter" idx="12"/>
          </p:nvPr>
        </p:nvSpPr>
        <p:spPr>
          <a:xfrm>
            <a:off x="6876256" y="6356352"/>
            <a:ext cx="2133600" cy="365125"/>
          </a:xfrm>
        </p:spPr>
        <p:txBody>
          <a:bodyPr/>
          <a:lstStyle/>
          <a:p>
            <a:r>
              <a:rPr lang="tr-TR" sz="1800" dirty="0"/>
              <a:t>9</a:t>
            </a:r>
          </a:p>
        </p:txBody>
      </p:sp>
      <p:pic>
        <p:nvPicPr>
          <p:cNvPr id="15" name="Picture 14" descr="D:\Ahmet_Gunay_UV_Isler\Tres Eenrji\PP Sunum\imgs\tresfon.png"/>
          <p:cNvPicPr>
            <a:picLocks noChangeAspect="1" noChangeArrowheads="1"/>
          </p:cNvPicPr>
          <p:nvPr/>
        </p:nvPicPr>
        <p:blipFill>
          <a:blip r:embed="rId2" cstate="print">
            <a:extLst>
              <a:ext uri="{28A0092B-C50C-407E-A947-70E740481C1C}">
                <a14:useLocalDpi xmlns:a14="http://schemas.microsoft.com/office/drawing/2010/main" val="0"/>
              </a:ext>
            </a:extLst>
          </a:blip>
          <a:srcRect l="20956" b="1526"/>
          <a:stretch>
            <a:fillRect/>
          </a:stretch>
        </p:blipFill>
        <p:spPr bwMode="auto">
          <a:xfrm rot="16200000">
            <a:off x="157199" y="1867136"/>
            <a:ext cx="4869162" cy="511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C:\Users\ist_esina\Desktop\Tres Görsel\tresenerji_ikonlar_20-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58" t="13405" r="3144" b="22502"/>
          <a:stretch/>
        </p:blipFill>
        <p:spPr bwMode="auto">
          <a:xfrm>
            <a:off x="1187624" y="3789040"/>
            <a:ext cx="6706302" cy="1165812"/>
          </a:xfrm>
          <a:prstGeom prst="rect">
            <a:avLst/>
          </a:prstGeom>
          <a:noFill/>
          <a:extLst>
            <a:ext uri="{909E8E84-426E-40DD-AFC4-6F175D3DCCD1}">
              <a14:hiddenFill xmlns:a14="http://schemas.microsoft.com/office/drawing/2010/main">
                <a:solidFill>
                  <a:srgbClr val="FFFFFF"/>
                </a:solidFill>
              </a14:hiddenFill>
            </a:ext>
          </a:extLst>
        </p:spPr>
      </p:pic>
      <p:pic>
        <p:nvPicPr>
          <p:cNvPr id="17" name="Resim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8304" y="65465"/>
            <a:ext cx="1836835" cy="987271"/>
          </a:xfrm>
          <a:prstGeom prst="rect">
            <a:avLst/>
          </a:prstGeom>
        </p:spPr>
      </p:pic>
    </p:spTree>
    <p:extLst>
      <p:ext uri="{BB962C8B-B14F-4D97-AF65-F5344CB8AC3E}">
        <p14:creationId xmlns:p14="http://schemas.microsoft.com/office/powerpoint/2010/main" val="20670691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611561" y="1124744"/>
            <a:ext cx="7920880" cy="0"/>
          </a:xfrm>
          <a:prstGeom prst="line">
            <a:avLst/>
          </a:prstGeom>
          <a:ln w="19050">
            <a:solidFill>
              <a:srgbClr val="408312"/>
            </a:solidFill>
          </a:ln>
          <a:effectLst>
            <a:outerShdw blurRad="50800" dist="38100" dir="5400000" algn="t" rotWithShape="0">
              <a:prstClr val="black">
                <a:alpha val="40000"/>
              </a:prstClr>
            </a:outerShdw>
          </a:effectLst>
        </p:spPr>
        <p:style>
          <a:lnRef idx="1">
            <a:schemeClr val="accent3"/>
          </a:lnRef>
          <a:fillRef idx="0">
            <a:schemeClr val="accent3"/>
          </a:fillRef>
          <a:effectRef idx="0">
            <a:schemeClr val="accent3"/>
          </a:effectRef>
          <a:fontRef idx="minor">
            <a:schemeClr val="tx1"/>
          </a:fontRef>
        </p:style>
      </p:cxnSp>
      <p:sp>
        <p:nvSpPr>
          <p:cNvPr id="11" name="Rectangle 8"/>
          <p:cNvSpPr>
            <a:spLocks noChangeArrowheads="1"/>
          </p:cNvSpPr>
          <p:nvPr/>
        </p:nvSpPr>
        <p:spPr bwMode="auto">
          <a:xfrm>
            <a:off x="611561" y="3789040"/>
            <a:ext cx="792088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tr-TR" altLang="tr-TR" sz="1800" i="1" dirty="0" smtClean="0">
                <a:latin typeface="+mn-lt"/>
              </a:rPr>
              <a:t>Kojenerasyon/Trijenerasyon Sistemleri</a:t>
            </a:r>
            <a:r>
              <a:rPr lang="tr-TR" altLang="tr-TR" sz="1800" i="1" dirty="0">
                <a:latin typeface="+mn-lt"/>
              </a:rPr>
              <a:t>;</a:t>
            </a:r>
            <a:r>
              <a:rPr lang="tr-TR" altLang="tr-TR" sz="1800" i="1" dirty="0" smtClean="0">
                <a:latin typeface="+mn-lt"/>
              </a:rPr>
              <a:t> </a:t>
            </a:r>
          </a:p>
          <a:p>
            <a:pPr algn="just" eaLnBrk="1" hangingPunct="1">
              <a:spcBef>
                <a:spcPct val="0"/>
              </a:spcBef>
              <a:buFontTx/>
              <a:buNone/>
            </a:pPr>
            <a:r>
              <a:rPr lang="tr-TR" altLang="tr-TR" sz="1800" b="1" i="1" dirty="0">
                <a:latin typeface="+mn-lt"/>
              </a:rPr>
              <a:t>E</a:t>
            </a:r>
            <a:r>
              <a:rPr lang="tr-TR" altLang="tr-TR" sz="1800" b="1" i="1" dirty="0" smtClean="0">
                <a:latin typeface="+mn-lt"/>
              </a:rPr>
              <a:t>lektrik</a:t>
            </a:r>
            <a:r>
              <a:rPr lang="tr-TR" altLang="tr-TR" sz="1800" b="1" i="1" dirty="0">
                <a:latin typeface="+mn-lt"/>
              </a:rPr>
              <a:t>, </a:t>
            </a:r>
            <a:r>
              <a:rPr lang="tr-TR" altLang="tr-TR" sz="1800" b="1" i="1" dirty="0" smtClean="0">
                <a:latin typeface="+mn-lt"/>
              </a:rPr>
              <a:t>ısı</a:t>
            </a:r>
            <a:r>
              <a:rPr lang="tr-TR" altLang="tr-TR" sz="1800" i="1" dirty="0" smtClean="0">
                <a:latin typeface="+mn-lt"/>
              </a:rPr>
              <a:t> </a:t>
            </a:r>
            <a:r>
              <a:rPr lang="tr-TR" altLang="tr-TR" sz="1800" i="1" dirty="0">
                <a:latin typeface="+mn-lt"/>
              </a:rPr>
              <a:t>ve </a:t>
            </a:r>
            <a:r>
              <a:rPr lang="tr-TR" altLang="tr-TR" sz="1800" b="1" i="1" dirty="0" smtClean="0">
                <a:latin typeface="+mn-lt"/>
              </a:rPr>
              <a:t>soğutma</a:t>
            </a:r>
            <a:r>
              <a:rPr lang="tr-TR" altLang="tr-TR" sz="1800" i="1" dirty="0" smtClean="0">
                <a:latin typeface="+mn-lt"/>
              </a:rPr>
              <a:t> </a:t>
            </a:r>
            <a:r>
              <a:rPr lang="tr-TR" altLang="tr-TR" sz="1800" i="1" dirty="0">
                <a:latin typeface="+mn-lt"/>
              </a:rPr>
              <a:t>ihtiyacı olan tüm üretim ve yaşam alanlarında uygulama esnekliği ile </a:t>
            </a:r>
            <a:r>
              <a:rPr lang="tr-TR" altLang="tr-TR" sz="1800" i="1" dirty="0" smtClean="0">
                <a:latin typeface="+mn-lt"/>
              </a:rPr>
              <a:t>dünyada </a:t>
            </a:r>
            <a:r>
              <a:rPr lang="tr-TR" altLang="tr-TR" sz="1800" i="1" dirty="0">
                <a:latin typeface="+mn-lt"/>
              </a:rPr>
              <a:t>en çok tercih edilen enerji üretim </a:t>
            </a:r>
            <a:r>
              <a:rPr lang="tr-TR" altLang="tr-TR" sz="1800" i="1" dirty="0" smtClean="0">
                <a:latin typeface="+mn-lt"/>
              </a:rPr>
              <a:t>modellerindendir.</a:t>
            </a:r>
            <a:endParaRPr lang="tr-TR" altLang="tr-TR" sz="1800" i="1" dirty="0">
              <a:latin typeface="+mn-lt"/>
            </a:endParaRPr>
          </a:p>
          <a:p>
            <a:pPr algn="just" eaLnBrk="1" hangingPunct="1">
              <a:spcBef>
                <a:spcPct val="0"/>
              </a:spcBef>
              <a:buFontTx/>
              <a:buNone/>
            </a:pPr>
            <a:endParaRPr lang="tr-TR" altLang="tr-TR" sz="1800" i="1" dirty="0">
              <a:latin typeface="+mn-lt"/>
            </a:endParaRPr>
          </a:p>
          <a:p>
            <a:pPr algn="just" eaLnBrk="1" hangingPunct="1">
              <a:spcBef>
                <a:spcPct val="0"/>
              </a:spcBef>
              <a:buFontTx/>
              <a:buNone/>
            </a:pPr>
            <a:r>
              <a:rPr lang="tr-TR" altLang="tr-TR" sz="1800" i="1" dirty="0">
                <a:latin typeface="+mn-lt"/>
              </a:rPr>
              <a:t>Ülkemizde son yıllarda yürürlüğe girmiş olan kanun ve yönetmeliklerle, bu </a:t>
            </a:r>
            <a:r>
              <a:rPr lang="tr-TR" altLang="tr-TR" sz="1800" i="1" dirty="0" smtClean="0">
                <a:latin typeface="+mn-lt"/>
              </a:rPr>
              <a:t>sistemlerin uygulanmasının </a:t>
            </a:r>
            <a:r>
              <a:rPr lang="tr-TR" altLang="tr-TR" sz="1800" i="1" dirty="0">
                <a:latin typeface="+mn-lt"/>
              </a:rPr>
              <a:t>önü açılmıştır</a:t>
            </a:r>
            <a:r>
              <a:rPr lang="tr-TR" altLang="tr-TR" sz="1800" i="1" dirty="0" smtClean="0">
                <a:latin typeface="+mn-lt"/>
              </a:rPr>
              <a:t>.</a:t>
            </a:r>
          </a:p>
          <a:p>
            <a:pPr algn="just" eaLnBrk="1" hangingPunct="1">
              <a:spcBef>
                <a:spcPct val="0"/>
              </a:spcBef>
              <a:buFontTx/>
              <a:buNone/>
            </a:pPr>
            <a:endParaRPr lang="tr-TR" altLang="tr-TR" sz="1800" i="1" dirty="0">
              <a:latin typeface="+mn-lt"/>
            </a:endParaRPr>
          </a:p>
          <a:p>
            <a:pPr algn="just" eaLnBrk="1" hangingPunct="1">
              <a:spcBef>
                <a:spcPct val="0"/>
              </a:spcBef>
              <a:buFontTx/>
              <a:buNone/>
            </a:pPr>
            <a:r>
              <a:rPr lang="tr-TR" altLang="tr-TR" sz="1800" i="1" dirty="0" smtClean="0">
                <a:latin typeface="+mn-lt"/>
              </a:rPr>
              <a:t>Uygulama yapılabilecek olan tüm sektör ve alanlarda </a:t>
            </a:r>
            <a:r>
              <a:rPr lang="tr-TR" altLang="tr-TR" sz="1800" i="1" dirty="0" err="1" smtClean="0">
                <a:latin typeface="+mn-lt"/>
              </a:rPr>
              <a:t>Kojenerasyon</a:t>
            </a:r>
            <a:r>
              <a:rPr lang="tr-TR" altLang="tr-TR" sz="1800" i="1" dirty="0" smtClean="0">
                <a:latin typeface="+mn-lt"/>
              </a:rPr>
              <a:t> / </a:t>
            </a:r>
            <a:r>
              <a:rPr lang="tr-TR" altLang="tr-TR" sz="1800" i="1" dirty="0" err="1" smtClean="0">
                <a:latin typeface="+mn-lt"/>
              </a:rPr>
              <a:t>Trijenerasyon</a:t>
            </a:r>
            <a:r>
              <a:rPr lang="tr-TR" altLang="tr-TR" sz="1800" i="1" dirty="0" smtClean="0">
                <a:latin typeface="+mn-lt"/>
              </a:rPr>
              <a:t> Sistemleri Yap-İşlet veya Yap-İşlet-Devret Modelleriyle hayata geçirilebilir...</a:t>
            </a:r>
            <a:endParaRPr lang="tr-TR" altLang="tr-TR" sz="1800" i="1" dirty="0">
              <a:latin typeface="+mn-lt"/>
            </a:endParaRPr>
          </a:p>
        </p:txBody>
      </p:sp>
      <p:sp>
        <p:nvSpPr>
          <p:cNvPr id="12" name="Metin kutusu 7"/>
          <p:cNvSpPr txBox="1"/>
          <p:nvPr/>
        </p:nvSpPr>
        <p:spPr>
          <a:xfrm>
            <a:off x="323527" y="663081"/>
            <a:ext cx="8712969" cy="523220"/>
          </a:xfrm>
          <a:prstGeom prst="rect">
            <a:avLst/>
          </a:prstGeom>
          <a:noFill/>
        </p:spPr>
        <p:txBody>
          <a:bodyPr wrap="square">
            <a:spAutoFit/>
          </a:bodyPr>
          <a:lstStyle/>
          <a:p>
            <a:pPr fontAlgn="auto">
              <a:spcBef>
                <a:spcPts val="0"/>
              </a:spcBef>
              <a:spcAft>
                <a:spcPts val="0"/>
              </a:spcAft>
              <a:defRPr/>
            </a:pPr>
            <a:r>
              <a:rPr lang="tr-TR" sz="2800" b="1" dirty="0">
                <a:solidFill>
                  <a:schemeClr val="tx1">
                    <a:lumMod val="75000"/>
                    <a:lumOff val="25000"/>
                  </a:schemeClr>
                </a:solidFill>
              </a:rPr>
              <a:t>   </a:t>
            </a:r>
            <a:r>
              <a:rPr lang="tr-TR" sz="2800" i="1" dirty="0" smtClean="0">
                <a:solidFill>
                  <a:srgbClr val="408312"/>
                </a:solidFill>
              </a:rPr>
              <a:t>YAP-İŞLET / DEVRET UYGULAMA ALANLARI</a:t>
            </a:r>
            <a:endParaRPr lang="tr-TR" sz="2800" i="1" dirty="0">
              <a:solidFill>
                <a:srgbClr val="408312"/>
              </a:solidFill>
            </a:endParaRPr>
          </a:p>
        </p:txBody>
      </p:sp>
      <p:pic>
        <p:nvPicPr>
          <p:cNvPr id="2050" name="Picture 2" descr="C:\Users\ist_esina\Desktop\Tres Görsel\İkon Çalışmaları\nerelerdeuyguluyoruz1.png"/>
          <p:cNvPicPr>
            <a:picLocks noChangeAspect="1" noChangeArrowheads="1"/>
          </p:cNvPicPr>
          <p:nvPr/>
        </p:nvPicPr>
        <p:blipFill rotWithShape="1">
          <a:blip r:embed="rId2">
            <a:extLst>
              <a:ext uri="{28A0092B-C50C-407E-A947-70E740481C1C}">
                <a14:useLocalDpi xmlns:a14="http://schemas.microsoft.com/office/drawing/2010/main" val="0"/>
              </a:ext>
            </a:extLst>
          </a:blip>
          <a:srcRect l="4704" t="16229" r="6689" b="20410"/>
          <a:stretch/>
        </p:blipFill>
        <p:spPr bwMode="auto">
          <a:xfrm>
            <a:off x="611561" y="1556794"/>
            <a:ext cx="7920880" cy="2129415"/>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13"/>
          <p:cNvSpPr>
            <a:spLocks noGrp="1"/>
          </p:cNvSpPr>
          <p:nvPr>
            <p:ph type="sldNum" sz="quarter" idx="12"/>
          </p:nvPr>
        </p:nvSpPr>
        <p:spPr>
          <a:xfrm>
            <a:off x="6876256" y="6356352"/>
            <a:ext cx="2133600" cy="365125"/>
          </a:xfrm>
        </p:spPr>
        <p:txBody>
          <a:bodyPr/>
          <a:lstStyle/>
          <a:p>
            <a:r>
              <a:rPr lang="tr-TR" sz="1800" dirty="0" smtClean="0"/>
              <a:t>10</a:t>
            </a:r>
            <a:endParaRPr lang="tr-TR" sz="1800" dirty="0"/>
          </a:p>
        </p:txBody>
      </p:sp>
      <p:pic>
        <p:nvPicPr>
          <p:cNvPr id="9" name="Picture 8" descr="D:\Ahmet_Gunay_UV_Isler\Tres Eenrji\PP Sunum\imgs\tresfon.png"/>
          <p:cNvPicPr>
            <a:picLocks noChangeAspect="1" noChangeArrowheads="1"/>
          </p:cNvPicPr>
          <p:nvPr/>
        </p:nvPicPr>
        <p:blipFill>
          <a:blip r:embed="rId3" cstate="print">
            <a:extLst>
              <a:ext uri="{28A0092B-C50C-407E-A947-70E740481C1C}">
                <a14:useLocalDpi xmlns:a14="http://schemas.microsoft.com/office/drawing/2010/main" val="0"/>
              </a:ext>
            </a:extLst>
          </a:blip>
          <a:srcRect l="20956" b="1526"/>
          <a:stretch>
            <a:fillRect/>
          </a:stretch>
        </p:blipFill>
        <p:spPr bwMode="auto">
          <a:xfrm rot="16200000">
            <a:off x="157199" y="1867136"/>
            <a:ext cx="4869162" cy="511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8304" y="65465"/>
            <a:ext cx="1836835" cy="987271"/>
          </a:xfrm>
          <a:prstGeom prst="rect">
            <a:avLst/>
          </a:prstGeom>
        </p:spPr>
      </p:pic>
    </p:spTree>
    <p:extLst>
      <p:ext uri="{BB962C8B-B14F-4D97-AF65-F5344CB8AC3E}">
        <p14:creationId xmlns:p14="http://schemas.microsoft.com/office/powerpoint/2010/main" val="19345871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Ekran Resmi 2016-12-05 21.04.16.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6216" y="1320974"/>
            <a:ext cx="1944216" cy="595858"/>
          </a:xfrm>
          <a:prstGeom prst="rect">
            <a:avLst/>
          </a:prstGeom>
          <a:noFill/>
          <a:ln>
            <a:noFill/>
          </a:ln>
        </p:spPr>
      </p:pic>
      <p:cxnSp>
        <p:nvCxnSpPr>
          <p:cNvPr id="7" name="Straight Connector 6"/>
          <p:cNvCxnSpPr/>
          <p:nvPr/>
        </p:nvCxnSpPr>
        <p:spPr>
          <a:xfrm>
            <a:off x="611561" y="1124744"/>
            <a:ext cx="7920880" cy="0"/>
          </a:xfrm>
          <a:prstGeom prst="line">
            <a:avLst/>
          </a:prstGeom>
          <a:ln w="19050">
            <a:solidFill>
              <a:srgbClr val="408312"/>
            </a:solidFill>
          </a:ln>
          <a:effectLst>
            <a:outerShdw blurRad="50800" dist="38100" dir="5400000" algn="t" rotWithShape="0">
              <a:prstClr val="black">
                <a:alpha val="40000"/>
              </a:prstClr>
            </a:outerShdw>
          </a:effectLst>
        </p:spPr>
        <p:style>
          <a:lnRef idx="1">
            <a:schemeClr val="accent3"/>
          </a:lnRef>
          <a:fillRef idx="0">
            <a:schemeClr val="accent3"/>
          </a:fillRef>
          <a:effectRef idx="0">
            <a:schemeClr val="accent3"/>
          </a:effectRef>
          <a:fontRef idx="minor">
            <a:schemeClr val="tx1"/>
          </a:fontRef>
        </p:style>
      </p:cxnSp>
      <p:sp>
        <p:nvSpPr>
          <p:cNvPr id="12" name="Metin kutusu 7"/>
          <p:cNvSpPr txBox="1"/>
          <p:nvPr/>
        </p:nvSpPr>
        <p:spPr>
          <a:xfrm>
            <a:off x="323527" y="663081"/>
            <a:ext cx="7200801" cy="523220"/>
          </a:xfrm>
          <a:prstGeom prst="rect">
            <a:avLst/>
          </a:prstGeom>
          <a:noFill/>
        </p:spPr>
        <p:txBody>
          <a:bodyPr wrap="square">
            <a:spAutoFit/>
          </a:bodyPr>
          <a:lstStyle/>
          <a:p>
            <a:pPr fontAlgn="auto">
              <a:spcBef>
                <a:spcPts val="0"/>
              </a:spcBef>
              <a:spcAft>
                <a:spcPts val="0"/>
              </a:spcAft>
              <a:defRPr/>
            </a:pPr>
            <a:r>
              <a:rPr lang="tr-TR" sz="2800" b="1" dirty="0">
                <a:solidFill>
                  <a:schemeClr val="tx1">
                    <a:lumMod val="75000"/>
                    <a:lumOff val="25000"/>
                  </a:schemeClr>
                </a:solidFill>
              </a:rPr>
              <a:t>   </a:t>
            </a:r>
            <a:r>
              <a:rPr lang="tr-TR" sz="2800" i="1" dirty="0" smtClean="0">
                <a:solidFill>
                  <a:srgbClr val="408312"/>
                </a:solidFill>
              </a:rPr>
              <a:t>UYGULAMALARDAN ÖRNEKLER...1</a:t>
            </a:r>
            <a:endParaRPr lang="tr-TR" sz="2800" i="1" dirty="0">
              <a:solidFill>
                <a:srgbClr val="408312"/>
              </a:solidFill>
            </a:endParaRPr>
          </a:p>
        </p:txBody>
      </p:sp>
      <p:sp>
        <p:nvSpPr>
          <p:cNvPr id="15" name="Slide Number Placeholder 13"/>
          <p:cNvSpPr>
            <a:spLocks noGrp="1"/>
          </p:cNvSpPr>
          <p:nvPr>
            <p:ph type="sldNum" sz="quarter" idx="12"/>
          </p:nvPr>
        </p:nvSpPr>
        <p:spPr>
          <a:xfrm>
            <a:off x="6876256" y="6356352"/>
            <a:ext cx="2133600" cy="365125"/>
          </a:xfrm>
        </p:spPr>
        <p:txBody>
          <a:bodyPr/>
          <a:lstStyle/>
          <a:p>
            <a:r>
              <a:rPr lang="tr-TR" sz="1800" dirty="0" smtClean="0"/>
              <a:t>12</a:t>
            </a:r>
            <a:endParaRPr lang="tr-TR" sz="1800" dirty="0"/>
          </a:p>
        </p:txBody>
      </p:sp>
      <p:pic>
        <p:nvPicPr>
          <p:cNvPr id="9" name="Picture 8" descr="D:\Ahmet_Gunay_UV_Isler\Tres Eenrji\PP Sunum\imgs\tresfon.png"/>
          <p:cNvPicPr>
            <a:picLocks noChangeAspect="1" noChangeArrowheads="1"/>
          </p:cNvPicPr>
          <p:nvPr/>
        </p:nvPicPr>
        <p:blipFill>
          <a:blip r:embed="rId3" cstate="print">
            <a:extLst>
              <a:ext uri="{28A0092B-C50C-407E-A947-70E740481C1C}">
                <a14:useLocalDpi xmlns:a14="http://schemas.microsoft.com/office/drawing/2010/main" val="0"/>
              </a:ext>
            </a:extLst>
          </a:blip>
          <a:srcRect l="20956" b="1526"/>
          <a:stretch>
            <a:fillRect/>
          </a:stretch>
        </p:blipFill>
        <p:spPr bwMode="auto">
          <a:xfrm rot="16200000">
            <a:off x="157199" y="1867136"/>
            <a:ext cx="4869162" cy="511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07504" y="1268760"/>
            <a:ext cx="5544616" cy="1477328"/>
          </a:xfrm>
          <a:prstGeom prst="rect">
            <a:avLst/>
          </a:prstGeom>
          <a:noFill/>
        </p:spPr>
        <p:txBody>
          <a:bodyPr wrap="square" rtlCol="0">
            <a:spAutoFit/>
          </a:bodyPr>
          <a:lstStyle/>
          <a:p>
            <a:pPr lvl="1"/>
            <a:r>
              <a:rPr lang="tr-TR" b="1" i="1" dirty="0" smtClean="0">
                <a:solidFill>
                  <a:srgbClr val="408312"/>
                </a:solidFill>
              </a:rPr>
              <a:t>Köknar Kağıt Fabrikas</a:t>
            </a:r>
            <a:r>
              <a:rPr lang="tr-TR" b="1" i="1" dirty="0" smtClean="0">
                <a:solidFill>
                  <a:schemeClr val="tx1">
                    <a:lumMod val="75000"/>
                    <a:lumOff val="25000"/>
                  </a:schemeClr>
                </a:solidFill>
              </a:rPr>
              <a:t>ı / 3.358 </a:t>
            </a:r>
            <a:r>
              <a:rPr lang="tr-TR" b="1" i="1" dirty="0">
                <a:solidFill>
                  <a:schemeClr val="tx1">
                    <a:lumMod val="75000"/>
                    <a:lumOff val="25000"/>
                  </a:schemeClr>
                </a:solidFill>
              </a:rPr>
              <a:t>+ </a:t>
            </a:r>
            <a:r>
              <a:rPr lang="tr-TR" b="1" i="1" dirty="0" smtClean="0">
                <a:solidFill>
                  <a:schemeClr val="tx1">
                    <a:lumMod val="75000"/>
                    <a:lumOff val="25000"/>
                  </a:schemeClr>
                </a:solidFill>
              </a:rPr>
              <a:t>2.004 </a:t>
            </a:r>
            <a:r>
              <a:rPr lang="tr-TR" b="1" i="1" dirty="0" err="1" smtClean="0">
                <a:solidFill>
                  <a:schemeClr val="tx1">
                    <a:lumMod val="75000"/>
                    <a:lumOff val="25000"/>
                  </a:schemeClr>
                </a:solidFill>
              </a:rPr>
              <a:t>kWe</a:t>
            </a:r>
            <a:endParaRPr lang="tr-TR" b="1" i="1" dirty="0" smtClean="0">
              <a:solidFill>
                <a:schemeClr val="tx1">
                  <a:lumMod val="75000"/>
                  <a:lumOff val="25000"/>
                </a:schemeClr>
              </a:solidFill>
            </a:endParaRPr>
          </a:p>
          <a:p>
            <a:pPr lvl="1"/>
            <a:r>
              <a:rPr lang="tr-TR" b="1" i="1" dirty="0" err="1" smtClean="0">
                <a:solidFill>
                  <a:schemeClr val="tx1">
                    <a:lumMod val="75000"/>
                    <a:lumOff val="25000"/>
                  </a:schemeClr>
                </a:solidFill>
              </a:rPr>
              <a:t>Kojenerasyon</a:t>
            </a:r>
            <a:r>
              <a:rPr lang="tr-TR" b="1" i="1" dirty="0" smtClean="0">
                <a:solidFill>
                  <a:schemeClr val="tx1">
                    <a:lumMod val="75000"/>
                    <a:lumOff val="25000"/>
                  </a:schemeClr>
                </a:solidFill>
              </a:rPr>
              <a:t> Tesisi /  Lüleburgaz</a:t>
            </a:r>
          </a:p>
          <a:p>
            <a:pPr marL="285750" indent="-285750">
              <a:buFont typeface="Arial" pitchFamily="34" charset="0"/>
              <a:buChar char="•"/>
            </a:pPr>
            <a:endParaRPr lang="tr-TR" dirty="0" smtClean="0">
              <a:solidFill>
                <a:prstClr val="black">
                  <a:lumMod val="50000"/>
                  <a:lumOff val="50000"/>
                </a:prstClr>
              </a:solidFill>
            </a:endParaRPr>
          </a:p>
          <a:p>
            <a:pPr marL="285750" indent="-285750">
              <a:buFont typeface="Arial" pitchFamily="34" charset="0"/>
              <a:buChar char="•"/>
            </a:pPr>
            <a:endParaRPr lang="tr-TR" dirty="0">
              <a:solidFill>
                <a:prstClr val="black">
                  <a:lumMod val="50000"/>
                  <a:lumOff val="50000"/>
                </a:prstClr>
              </a:solidFill>
            </a:endParaRPr>
          </a:p>
          <a:p>
            <a:pPr marL="285750" indent="-285750">
              <a:buFont typeface="Arial" pitchFamily="34" charset="0"/>
              <a:buChar char="•"/>
            </a:pPr>
            <a:endParaRPr lang="tr-TR" dirty="0"/>
          </a:p>
        </p:txBody>
      </p:sp>
      <p:sp>
        <p:nvSpPr>
          <p:cNvPr id="17" name="TextBox 16"/>
          <p:cNvSpPr txBox="1"/>
          <p:nvPr/>
        </p:nvSpPr>
        <p:spPr>
          <a:xfrm>
            <a:off x="611560" y="4649068"/>
            <a:ext cx="5688632" cy="2308324"/>
          </a:xfrm>
          <a:prstGeom prst="rect">
            <a:avLst/>
          </a:prstGeom>
          <a:noFill/>
        </p:spPr>
        <p:txBody>
          <a:bodyPr wrap="square" rtlCol="0">
            <a:spAutoFit/>
          </a:bodyPr>
          <a:lstStyle/>
          <a:p>
            <a:pPr marL="285750" indent="-285750" algn="just">
              <a:buFont typeface="Arial" pitchFamily="34" charset="0"/>
              <a:buChar char="•"/>
            </a:pPr>
            <a:endParaRPr lang="tr-TR" sz="1600" i="1" dirty="0" smtClean="0">
              <a:solidFill>
                <a:prstClr val="black">
                  <a:lumMod val="50000"/>
                  <a:lumOff val="50000"/>
                </a:prstClr>
              </a:solidFill>
            </a:endParaRPr>
          </a:p>
          <a:p>
            <a:pPr algn="just"/>
            <a:r>
              <a:rPr lang="tr-TR" sz="1600" i="1" dirty="0" smtClean="0">
                <a:solidFill>
                  <a:prstClr val="black">
                    <a:lumMod val="50000"/>
                    <a:lumOff val="50000"/>
                  </a:prstClr>
                </a:solidFill>
              </a:rPr>
              <a:t>Önceki yıl devreye alınan 3.358 </a:t>
            </a:r>
            <a:r>
              <a:rPr lang="tr-TR" sz="1600" i="1" dirty="0" err="1" smtClean="0">
                <a:solidFill>
                  <a:prstClr val="black">
                    <a:lumMod val="50000"/>
                    <a:lumOff val="50000"/>
                  </a:prstClr>
                </a:solidFill>
              </a:rPr>
              <a:t>kWe</a:t>
            </a:r>
            <a:r>
              <a:rPr lang="tr-TR" sz="1600" i="1" dirty="0" smtClean="0">
                <a:solidFill>
                  <a:prstClr val="black">
                    <a:lumMod val="50000"/>
                    <a:lumOff val="50000"/>
                  </a:prstClr>
                </a:solidFill>
              </a:rPr>
              <a:t> Doğalgaz Motor’ undan oluşan ve % 84 toplam verimliliğe sahip </a:t>
            </a:r>
            <a:r>
              <a:rPr lang="tr-TR" sz="1600" i="1" dirty="0" err="1" smtClean="0">
                <a:solidFill>
                  <a:prstClr val="black">
                    <a:lumMod val="50000"/>
                    <a:lumOff val="50000"/>
                  </a:prstClr>
                </a:solidFill>
              </a:rPr>
              <a:t>Kojenerasyon</a:t>
            </a:r>
            <a:r>
              <a:rPr lang="tr-TR" sz="1600" i="1" dirty="0" smtClean="0">
                <a:solidFill>
                  <a:prstClr val="black">
                    <a:lumMod val="50000"/>
                    <a:lumOff val="50000"/>
                  </a:prstClr>
                </a:solidFill>
              </a:rPr>
              <a:t> Sistemi’ </a:t>
            </a:r>
            <a:r>
              <a:rPr lang="tr-TR" sz="1600" i="1" dirty="0" err="1" smtClean="0">
                <a:solidFill>
                  <a:prstClr val="black">
                    <a:lumMod val="50000"/>
                    <a:lumOff val="50000"/>
                  </a:prstClr>
                </a:solidFill>
              </a:rPr>
              <a:t>nin</a:t>
            </a:r>
            <a:r>
              <a:rPr lang="tr-TR" sz="1600" i="1" dirty="0" smtClean="0">
                <a:solidFill>
                  <a:prstClr val="black">
                    <a:lumMod val="50000"/>
                    <a:lumOff val="50000"/>
                  </a:prstClr>
                </a:solidFill>
              </a:rPr>
              <a:t> faydalarından yararlanan tesis, zaman içerisinde fabrikada enerji ihtiyacının artmasından dolayı geçtiğimiz ay 2.004 </a:t>
            </a:r>
            <a:r>
              <a:rPr lang="tr-TR" sz="1600" i="1" dirty="0" err="1" smtClean="0">
                <a:solidFill>
                  <a:prstClr val="black">
                    <a:lumMod val="50000"/>
                    <a:lumOff val="50000"/>
                  </a:prstClr>
                </a:solidFill>
              </a:rPr>
              <a:t>kWe</a:t>
            </a:r>
            <a:r>
              <a:rPr lang="tr-TR" sz="1600" i="1" dirty="0" smtClean="0">
                <a:solidFill>
                  <a:prstClr val="black">
                    <a:lumMod val="50000"/>
                    <a:lumOff val="50000"/>
                  </a:prstClr>
                </a:solidFill>
              </a:rPr>
              <a:t> modül ilavesi ile toplam kurulu gücünü 5.362 </a:t>
            </a:r>
            <a:r>
              <a:rPr lang="tr-TR" sz="1600" i="1" dirty="0" err="1" smtClean="0">
                <a:solidFill>
                  <a:prstClr val="black">
                    <a:lumMod val="50000"/>
                    <a:lumOff val="50000"/>
                  </a:prstClr>
                </a:solidFill>
              </a:rPr>
              <a:t>kWe</a:t>
            </a:r>
            <a:r>
              <a:rPr lang="tr-TR" sz="1600" i="1" dirty="0" smtClean="0">
                <a:solidFill>
                  <a:prstClr val="black">
                    <a:lumMod val="50000"/>
                    <a:lumOff val="50000"/>
                  </a:prstClr>
                </a:solidFill>
              </a:rPr>
              <a:t> ‘ a çıkartmıştır.. </a:t>
            </a:r>
            <a:endParaRPr lang="tr-TR" sz="1600" i="1" dirty="0">
              <a:solidFill>
                <a:prstClr val="black">
                  <a:lumMod val="50000"/>
                  <a:lumOff val="50000"/>
                </a:prstClr>
              </a:solidFill>
            </a:endParaRPr>
          </a:p>
          <a:p>
            <a:pPr marL="285750" indent="-285750" algn="just">
              <a:buFont typeface="Arial" pitchFamily="34" charset="0"/>
              <a:buChar char="•"/>
            </a:pPr>
            <a:endParaRPr lang="tr-TR" sz="1600" i="1" dirty="0" smtClean="0">
              <a:solidFill>
                <a:prstClr val="black">
                  <a:lumMod val="50000"/>
                  <a:lumOff val="50000"/>
                </a:prstClr>
              </a:solidFill>
            </a:endParaRPr>
          </a:p>
          <a:p>
            <a:pPr marL="285750" indent="-285750" algn="just">
              <a:buFont typeface="Arial" pitchFamily="34" charset="0"/>
              <a:buChar char="•"/>
            </a:pPr>
            <a:endParaRPr lang="tr-TR" sz="1600" i="1" dirty="0">
              <a:solidFill>
                <a:prstClr val="black">
                  <a:lumMod val="50000"/>
                  <a:lumOff val="50000"/>
                </a:prstClr>
              </a:solidFill>
            </a:endParaRPr>
          </a:p>
          <a:p>
            <a:pPr marL="285750" indent="-285750" algn="just">
              <a:buFont typeface="Arial" pitchFamily="34" charset="0"/>
              <a:buChar char="•"/>
            </a:pPr>
            <a:endParaRPr lang="tr-TR" sz="1600" i="1" dirty="0"/>
          </a:p>
        </p:txBody>
      </p:sp>
      <p:sp>
        <p:nvSpPr>
          <p:cNvPr id="18" name="TextBox 17"/>
          <p:cNvSpPr txBox="1"/>
          <p:nvPr/>
        </p:nvSpPr>
        <p:spPr>
          <a:xfrm>
            <a:off x="6372200" y="1916832"/>
            <a:ext cx="2376264" cy="4524316"/>
          </a:xfrm>
          <a:prstGeom prst="rect">
            <a:avLst/>
          </a:prstGeom>
          <a:noFill/>
        </p:spPr>
        <p:txBody>
          <a:bodyPr wrap="square" rtlCol="0">
            <a:spAutoFit/>
          </a:bodyPr>
          <a:lstStyle/>
          <a:p>
            <a:pPr algn="just"/>
            <a:r>
              <a:rPr lang="tr-TR" i="1" dirty="0" smtClean="0">
                <a:solidFill>
                  <a:prstClr val="black">
                    <a:lumMod val="50000"/>
                    <a:lumOff val="50000"/>
                  </a:prstClr>
                </a:solidFill>
              </a:rPr>
              <a:t>KÖKNAR KAĞIT; </a:t>
            </a:r>
          </a:p>
          <a:p>
            <a:pPr algn="just"/>
            <a:r>
              <a:rPr lang="tr-TR" i="1" dirty="0" smtClean="0">
                <a:solidFill>
                  <a:prstClr val="black">
                    <a:lumMod val="50000"/>
                    <a:lumOff val="50000"/>
                  </a:prstClr>
                </a:solidFill>
              </a:rPr>
              <a:t>Lüleburgaz </a:t>
            </a:r>
            <a:r>
              <a:rPr lang="tr-TR" i="1" dirty="0" err="1" smtClean="0">
                <a:solidFill>
                  <a:prstClr val="black">
                    <a:lumMod val="50000"/>
                    <a:lumOff val="50000"/>
                  </a:prstClr>
                </a:solidFill>
              </a:rPr>
              <a:t>Evrensekiz</a:t>
            </a:r>
            <a:r>
              <a:rPr lang="tr-TR" i="1" dirty="0">
                <a:solidFill>
                  <a:prstClr val="black">
                    <a:lumMod val="50000"/>
                    <a:lumOff val="50000"/>
                  </a:prstClr>
                </a:solidFill>
              </a:rPr>
              <a:t> </a:t>
            </a:r>
            <a:r>
              <a:rPr lang="tr-TR" i="1" dirty="0" smtClean="0">
                <a:solidFill>
                  <a:prstClr val="black">
                    <a:lumMod val="50000"/>
                    <a:lumOff val="50000"/>
                  </a:prstClr>
                </a:solidFill>
              </a:rPr>
              <a:t>Beldesinde atık kağıt-</a:t>
            </a:r>
            <a:r>
              <a:rPr lang="tr-TR" i="1" dirty="0" err="1" smtClean="0">
                <a:solidFill>
                  <a:prstClr val="black">
                    <a:lumMod val="50000"/>
                    <a:lumOff val="50000"/>
                  </a:prstClr>
                </a:solidFill>
              </a:rPr>
              <a:t>larını</a:t>
            </a:r>
            <a:r>
              <a:rPr lang="tr-TR" i="1" dirty="0" smtClean="0">
                <a:solidFill>
                  <a:prstClr val="black">
                    <a:lumMod val="50000"/>
                    <a:lumOff val="50000"/>
                  </a:prstClr>
                </a:solidFill>
              </a:rPr>
              <a:t> geri dönüşüm ile ülke ekonomisine </a:t>
            </a:r>
            <a:r>
              <a:rPr lang="tr-TR" i="1" dirty="0" err="1" smtClean="0">
                <a:solidFill>
                  <a:prstClr val="black">
                    <a:lumMod val="50000"/>
                    <a:lumOff val="50000"/>
                  </a:prstClr>
                </a:solidFill>
              </a:rPr>
              <a:t>ka-zandıran</a:t>
            </a:r>
            <a:r>
              <a:rPr lang="tr-TR" i="1" dirty="0" smtClean="0">
                <a:solidFill>
                  <a:prstClr val="black">
                    <a:lumMod val="50000"/>
                    <a:lumOff val="50000"/>
                  </a:prstClr>
                </a:solidFill>
              </a:rPr>
              <a:t> bir fabrikadır. 1 Ton kağıt üretiminde 1,2 Ton atık kağıt, 1,2 Ton su ve 2.800 </a:t>
            </a:r>
            <a:r>
              <a:rPr lang="tr-TR" i="1" dirty="0" err="1" smtClean="0">
                <a:solidFill>
                  <a:prstClr val="black">
                    <a:lumMod val="50000"/>
                    <a:lumOff val="50000"/>
                  </a:prstClr>
                </a:solidFill>
              </a:rPr>
              <a:t>kWh</a:t>
            </a:r>
            <a:r>
              <a:rPr lang="tr-TR" i="1" dirty="0" smtClean="0">
                <a:solidFill>
                  <a:prstClr val="black">
                    <a:lumMod val="50000"/>
                    <a:lumOff val="50000"/>
                  </a:prstClr>
                </a:solidFill>
              </a:rPr>
              <a:t> elektrik enerjisi </a:t>
            </a:r>
            <a:r>
              <a:rPr lang="tr-TR" i="1" dirty="0" err="1" smtClean="0">
                <a:solidFill>
                  <a:prstClr val="black">
                    <a:lumMod val="50000"/>
                    <a:lumOff val="50000"/>
                  </a:prstClr>
                </a:solidFill>
              </a:rPr>
              <a:t>tüke</a:t>
            </a:r>
            <a:r>
              <a:rPr lang="tr-TR" i="1" dirty="0" smtClean="0">
                <a:solidFill>
                  <a:prstClr val="black">
                    <a:lumMod val="50000"/>
                    <a:lumOff val="50000"/>
                  </a:prstClr>
                </a:solidFill>
              </a:rPr>
              <a:t>-timi gerçekleşmektedir. Kurmuş olduğumuz </a:t>
            </a:r>
            <a:r>
              <a:rPr lang="tr-TR" i="1" dirty="0" err="1" smtClean="0">
                <a:solidFill>
                  <a:prstClr val="black">
                    <a:lumMod val="50000"/>
                    <a:lumOff val="50000"/>
                  </a:prstClr>
                </a:solidFill>
              </a:rPr>
              <a:t>Kojenerasyon</a:t>
            </a:r>
            <a:r>
              <a:rPr lang="tr-TR" i="1" dirty="0" smtClean="0">
                <a:solidFill>
                  <a:prstClr val="black">
                    <a:lumMod val="50000"/>
                    <a:lumOff val="50000"/>
                  </a:prstClr>
                </a:solidFill>
              </a:rPr>
              <a:t> tesisi bu anlamda üretimi sürdü-</a:t>
            </a:r>
            <a:r>
              <a:rPr lang="tr-TR" i="1" dirty="0" err="1" smtClean="0">
                <a:solidFill>
                  <a:prstClr val="black">
                    <a:lumMod val="50000"/>
                    <a:lumOff val="50000"/>
                  </a:prstClr>
                </a:solidFill>
              </a:rPr>
              <a:t>rülebilir</a:t>
            </a:r>
            <a:r>
              <a:rPr lang="tr-TR" i="1" dirty="0" smtClean="0">
                <a:solidFill>
                  <a:prstClr val="black">
                    <a:lumMod val="50000"/>
                    <a:lumOff val="50000"/>
                  </a:prstClr>
                </a:solidFill>
              </a:rPr>
              <a:t> kılmaktadır.</a:t>
            </a:r>
            <a:endParaRPr lang="tr-TR" i="1" dirty="0">
              <a:solidFill>
                <a:prstClr val="black">
                  <a:lumMod val="50000"/>
                  <a:lumOff val="50000"/>
                </a:prstClr>
              </a:solidFill>
            </a:endParaRPr>
          </a:p>
          <a:p>
            <a:pPr marL="285750" indent="-285750" algn="just">
              <a:buFont typeface="Arial" pitchFamily="34" charset="0"/>
              <a:buChar char="•"/>
            </a:pPr>
            <a:endParaRPr lang="tr-TR" i="1" dirty="0"/>
          </a:p>
        </p:txBody>
      </p:sp>
      <p:pic>
        <p:nvPicPr>
          <p:cNvPr id="13" name="Picture 12" descr="Ekran Resmi 2016-12-05 21.11.12.png"/>
          <p:cNvPicPr>
            <a:picLocks noChangeAspect="1"/>
          </p:cNvPicPr>
          <p:nvPr/>
        </p:nvPicPr>
        <p:blipFill rotWithShape="1">
          <a:blip r:embed="rId4" cstate="print">
            <a:extLst>
              <a:ext uri="{28A0092B-C50C-407E-A947-70E740481C1C}">
                <a14:useLocalDpi xmlns:a14="http://schemas.microsoft.com/office/drawing/2010/main" val="0"/>
              </a:ext>
            </a:extLst>
          </a:blip>
          <a:srcRect l="3397"/>
          <a:stretch/>
        </p:blipFill>
        <p:spPr>
          <a:xfrm>
            <a:off x="683568" y="2060848"/>
            <a:ext cx="5599243" cy="2736304"/>
          </a:xfrm>
          <a:prstGeom prst="rect">
            <a:avLst/>
          </a:prstGeom>
        </p:spPr>
      </p:pic>
      <p:pic>
        <p:nvPicPr>
          <p:cNvPr id="19" name="Resim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8304" y="65465"/>
            <a:ext cx="1836835" cy="987271"/>
          </a:xfrm>
          <a:prstGeom prst="rect">
            <a:avLst/>
          </a:prstGeom>
        </p:spPr>
      </p:pic>
    </p:spTree>
    <p:extLst>
      <p:ext uri="{BB962C8B-B14F-4D97-AF65-F5344CB8AC3E}">
        <p14:creationId xmlns:p14="http://schemas.microsoft.com/office/powerpoint/2010/main" val="11296631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611561" y="1124744"/>
            <a:ext cx="7920880" cy="0"/>
          </a:xfrm>
          <a:prstGeom prst="line">
            <a:avLst/>
          </a:prstGeom>
          <a:ln w="19050">
            <a:solidFill>
              <a:srgbClr val="408312"/>
            </a:solidFill>
          </a:ln>
          <a:effectLst>
            <a:outerShdw blurRad="50800" dist="38100" dir="5400000" algn="t" rotWithShape="0">
              <a:prstClr val="black">
                <a:alpha val="40000"/>
              </a:prstClr>
            </a:outerShdw>
          </a:effectLst>
        </p:spPr>
        <p:style>
          <a:lnRef idx="1">
            <a:schemeClr val="accent3"/>
          </a:lnRef>
          <a:fillRef idx="0">
            <a:schemeClr val="accent3"/>
          </a:fillRef>
          <a:effectRef idx="0">
            <a:schemeClr val="accent3"/>
          </a:effectRef>
          <a:fontRef idx="minor">
            <a:schemeClr val="tx1"/>
          </a:fontRef>
        </p:style>
      </p:cxnSp>
      <p:sp>
        <p:nvSpPr>
          <p:cNvPr id="12" name="Metin kutusu 7"/>
          <p:cNvSpPr txBox="1"/>
          <p:nvPr/>
        </p:nvSpPr>
        <p:spPr>
          <a:xfrm>
            <a:off x="323527" y="663081"/>
            <a:ext cx="7200801" cy="523220"/>
          </a:xfrm>
          <a:prstGeom prst="rect">
            <a:avLst/>
          </a:prstGeom>
          <a:noFill/>
        </p:spPr>
        <p:txBody>
          <a:bodyPr wrap="square">
            <a:spAutoFit/>
          </a:bodyPr>
          <a:lstStyle/>
          <a:p>
            <a:pPr fontAlgn="auto">
              <a:spcBef>
                <a:spcPts val="0"/>
              </a:spcBef>
              <a:spcAft>
                <a:spcPts val="0"/>
              </a:spcAft>
              <a:defRPr/>
            </a:pPr>
            <a:r>
              <a:rPr lang="tr-TR" sz="2800" b="1" dirty="0">
                <a:solidFill>
                  <a:schemeClr val="tx1">
                    <a:lumMod val="75000"/>
                    <a:lumOff val="25000"/>
                  </a:schemeClr>
                </a:solidFill>
              </a:rPr>
              <a:t>   </a:t>
            </a:r>
            <a:r>
              <a:rPr lang="tr-TR" sz="2800" i="1" dirty="0" smtClean="0">
                <a:solidFill>
                  <a:srgbClr val="408312"/>
                </a:solidFill>
              </a:rPr>
              <a:t>UYGULAMALARDAN ÖRNEKLER...2</a:t>
            </a:r>
            <a:endParaRPr lang="tr-TR" sz="2800" i="1" dirty="0">
              <a:solidFill>
                <a:srgbClr val="408312"/>
              </a:solidFill>
            </a:endParaRPr>
          </a:p>
        </p:txBody>
      </p:sp>
      <p:sp>
        <p:nvSpPr>
          <p:cNvPr id="15" name="Slide Number Placeholder 13"/>
          <p:cNvSpPr>
            <a:spLocks noGrp="1"/>
          </p:cNvSpPr>
          <p:nvPr>
            <p:ph type="sldNum" sz="quarter" idx="12"/>
          </p:nvPr>
        </p:nvSpPr>
        <p:spPr>
          <a:xfrm>
            <a:off x="6876256" y="6356352"/>
            <a:ext cx="2133600" cy="365125"/>
          </a:xfrm>
        </p:spPr>
        <p:txBody>
          <a:bodyPr/>
          <a:lstStyle/>
          <a:p>
            <a:r>
              <a:rPr lang="tr-TR" sz="1800" dirty="0" smtClean="0"/>
              <a:t>13</a:t>
            </a:r>
            <a:endParaRPr lang="tr-TR" sz="1800" dirty="0"/>
          </a:p>
        </p:txBody>
      </p:sp>
      <p:pic>
        <p:nvPicPr>
          <p:cNvPr id="9" name="Picture 8" descr="D:\Ahmet_Gunay_UV_Isler\Tres Eenrji\PP Sunum\imgs\tresfon.png"/>
          <p:cNvPicPr>
            <a:picLocks noChangeAspect="1" noChangeArrowheads="1"/>
          </p:cNvPicPr>
          <p:nvPr/>
        </p:nvPicPr>
        <p:blipFill>
          <a:blip r:embed="rId2" cstate="print">
            <a:extLst>
              <a:ext uri="{28A0092B-C50C-407E-A947-70E740481C1C}">
                <a14:useLocalDpi xmlns:a14="http://schemas.microsoft.com/office/drawing/2010/main" val="0"/>
              </a:ext>
            </a:extLst>
          </a:blip>
          <a:srcRect l="20956" b="1526"/>
          <a:stretch>
            <a:fillRect/>
          </a:stretch>
        </p:blipFill>
        <p:spPr bwMode="auto">
          <a:xfrm rot="16200000">
            <a:off x="157199" y="1867136"/>
            <a:ext cx="4869162" cy="511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07504" y="1268760"/>
            <a:ext cx="5544616" cy="1477328"/>
          </a:xfrm>
          <a:prstGeom prst="rect">
            <a:avLst/>
          </a:prstGeom>
          <a:noFill/>
        </p:spPr>
        <p:txBody>
          <a:bodyPr wrap="square" rtlCol="0">
            <a:spAutoFit/>
          </a:bodyPr>
          <a:lstStyle/>
          <a:p>
            <a:pPr lvl="1"/>
            <a:r>
              <a:rPr lang="tr-TR" b="1" i="1" dirty="0" smtClean="0">
                <a:solidFill>
                  <a:srgbClr val="408312"/>
                </a:solidFill>
              </a:rPr>
              <a:t>Uşak Seramik Fabrikas</a:t>
            </a:r>
            <a:r>
              <a:rPr lang="tr-TR" b="1" i="1" dirty="0" smtClean="0">
                <a:solidFill>
                  <a:schemeClr val="tx1">
                    <a:lumMod val="75000"/>
                    <a:lumOff val="25000"/>
                  </a:schemeClr>
                </a:solidFill>
              </a:rPr>
              <a:t>ı / 3.349 </a:t>
            </a:r>
            <a:r>
              <a:rPr lang="tr-TR" b="1" i="1" dirty="0">
                <a:solidFill>
                  <a:schemeClr val="tx1">
                    <a:lumMod val="75000"/>
                    <a:lumOff val="25000"/>
                  </a:schemeClr>
                </a:solidFill>
              </a:rPr>
              <a:t>+ </a:t>
            </a:r>
            <a:r>
              <a:rPr lang="tr-TR" b="1" i="1" dirty="0" smtClean="0">
                <a:solidFill>
                  <a:schemeClr val="tx1">
                    <a:lumMod val="75000"/>
                    <a:lumOff val="25000"/>
                  </a:schemeClr>
                </a:solidFill>
              </a:rPr>
              <a:t>3.358 </a:t>
            </a:r>
            <a:r>
              <a:rPr lang="tr-TR" b="1" i="1" dirty="0" err="1" smtClean="0">
                <a:solidFill>
                  <a:schemeClr val="tx1">
                    <a:lumMod val="75000"/>
                    <a:lumOff val="25000"/>
                  </a:schemeClr>
                </a:solidFill>
              </a:rPr>
              <a:t>kWe</a:t>
            </a:r>
            <a:endParaRPr lang="tr-TR" b="1" i="1" dirty="0" smtClean="0">
              <a:solidFill>
                <a:schemeClr val="tx1">
                  <a:lumMod val="75000"/>
                  <a:lumOff val="25000"/>
                </a:schemeClr>
              </a:solidFill>
            </a:endParaRPr>
          </a:p>
          <a:p>
            <a:pPr lvl="1"/>
            <a:r>
              <a:rPr lang="tr-TR" b="1" i="1" dirty="0" err="1" smtClean="0">
                <a:solidFill>
                  <a:schemeClr val="tx1">
                    <a:lumMod val="75000"/>
                    <a:lumOff val="25000"/>
                  </a:schemeClr>
                </a:solidFill>
              </a:rPr>
              <a:t>Kojenerasyon</a:t>
            </a:r>
            <a:r>
              <a:rPr lang="tr-TR" b="1" i="1" dirty="0" smtClean="0">
                <a:solidFill>
                  <a:schemeClr val="tx1">
                    <a:lumMod val="75000"/>
                    <a:lumOff val="25000"/>
                  </a:schemeClr>
                </a:solidFill>
              </a:rPr>
              <a:t> Tesisi /  Uşak</a:t>
            </a:r>
          </a:p>
          <a:p>
            <a:pPr marL="285750" indent="-285750">
              <a:buFont typeface="Arial" pitchFamily="34" charset="0"/>
              <a:buChar char="•"/>
            </a:pPr>
            <a:endParaRPr lang="tr-TR" dirty="0" smtClean="0">
              <a:solidFill>
                <a:prstClr val="black">
                  <a:lumMod val="50000"/>
                  <a:lumOff val="50000"/>
                </a:prstClr>
              </a:solidFill>
            </a:endParaRPr>
          </a:p>
          <a:p>
            <a:pPr marL="285750" indent="-285750">
              <a:buFont typeface="Arial" pitchFamily="34" charset="0"/>
              <a:buChar char="•"/>
            </a:pPr>
            <a:endParaRPr lang="tr-TR" dirty="0">
              <a:solidFill>
                <a:prstClr val="black">
                  <a:lumMod val="50000"/>
                  <a:lumOff val="50000"/>
                </a:prstClr>
              </a:solidFill>
            </a:endParaRPr>
          </a:p>
          <a:p>
            <a:pPr marL="285750" indent="-285750">
              <a:buFont typeface="Arial" pitchFamily="34" charset="0"/>
              <a:buChar char="•"/>
            </a:pPr>
            <a:endParaRPr lang="tr-TR" dirty="0"/>
          </a:p>
        </p:txBody>
      </p:sp>
      <p:pic>
        <p:nvPicPr>
          <p:cNvPr id="18" name="Resim 2"/>
          <p:cNvPicPr>
            <a:picLocks noChangeAspect="1"/>
          </p:cNvPicPr>
          <p:nvPr/>
        </p:nvPicPr>
        <p:blipFill rotWithShape="1">
          <a:blip r:embed="rId3"/>
          <a:srcRect l="9344" t="15046" r="7036" b="12860"/>
          <a:stretch/>
        </p:blipFill>
        <p:spPr>
          <a:xfrm>
            <a:off x="6369808" y="1268761"/>
            <a:ext cx="2162631" cy="648072"/>
          </a:xfrm>
          <a:prstGeom prst="rect">
            <a:avLst/>
          </a:prstGeom>
          <a:noFill/>
          <a:ln>
            <a:noFill/>
          </a:ln>
        </p:spPr>
      </p:pic>
      <p:sp>
        <p:nvSpPr>
          <p:cNvPr id="19" name="TextBox 18"/>
          <p:cNvSpPr txBox="1"/>
          <p:nvPr/>
        </p:nvSpPr>
        <p:spPr>
          <a:xfrm>
            <a:off x="611560" y="5013176"/>
            <a:ext cx="5472608" cy="1569660"/>
          </a:xfrm>
          <a:prstGeom prst="rect">
            <a:avLst/>
          </a:prstGeom>
          <a:noFill/>
        </p:spPr>
        <p:txBody>
          <a:bodyPr wrap="square" rtlCol="0">
            <a:spAutoFit/>
          </a:bodyPr>
          <a:lstStyle/>
          <a:p>
            <a:pPr algn="just"/>
            <a:r>
              <a:rPr lang="tr-TR" sz="1600" i="1" dirty="0" smtClean="0">
                <a:solidFill>
                  <a:prstClr val="black">
                    <a:lumMod val="50000"/>
                    <a:lumOff val="50000"/>
                  </a:prstClr>
                </a:solidFill>
              </a:rPr>
              <a:t>Seramik fabrikalarında ilk uygulamalardan biri olarak Doğalgaz Motor’ </a:t>
            </a:r>
            <a:r>
              <a:rPr lang="tr-TR" sz="1600" i="1" dirty="0" err="1" smtClean="0">
                <a:solidFill>
                  <a:prstClr val="black">
                    <a:lumMod val="50000"/>
                    <a:lumOff val="50000"/>
                  </a:prstClr>
                </a:solidFill>
              </a:rPr>
              <a:t>ları</a:t>
            </a:r>
            <a:r>
              <a:rPr lang="tr-TR" sz="1600" i="1" dirty="0" smtClean="0">
                <a:solidFill>
                  <a:prstClr val="black">
                    <a:lumMod val="50000"/>
                    <a:lumOff val="50000"/>
                  </a:prstClr>
                </a:solidFill>
              </a:rPr>
              <a:t> ile </a:t>
            </a:r>
            <a:r>
              <a:rPr lang="tr-TR" sz="1600" i="1" dirty="0" err="1" smtClean="0">
                <a:solidFill>
                  <a:prstClr val="black">
                    <a:lumMod val="50000"/>
                    <a:lumOff val="50000"/>
                  </a:prstClr>
                </a:solidFill>
              </a:rPr>
              <a:t>Kojenerasyon</a:t>
            </a:r>
            <a:r>
              <a:rPr lang="tr-TR" sz="1600" i="1" dirty="0" smtClean="0">
                <a:solidFill>
                  <a:prstClr val="black">
                    <a:lumMod val="50000"/>
                    <a:lumOff val="50000"/>
                  </a:prstClr>
                </a:solidFill>
              </a:rPr>
              <a:t> Sistemi uygulaması yapılmış ve başarılı sonuçlar elde edilmiştir.  2017 Yılı içerisinde 3.358 </a:t>
            </a:r>
            <a:r>
              <a:rPr lang="tr-TR" sz="1600" i="1" dirty="0" err="1" smtClean="0">
                <a:solidFill>
                  <a:prstClr val="black">
                    <a:lumMod val="50000"/>
                    <a:lumOff val="50000"/>
                  </a:prstClr>
                </a:solidFill>
              </a:rPr>
              <a:t>kWe</a:t>
            </a:r>
            <a:r>
              <a:rPr lang="tr-TR" sz="1600" i="1" dirty="0" smtClean="0">
                <a:solidFill>
                  <a:prstClr val="black">
                    <a:lumMod val="50000"/>
                    <a:lumOff val="50000"/>
                  </a:prstClr>
                </a:solidFill>
              </a:rPr>
              <a:t> ‘</a:t>
            </a:r>
            <a:r>
              <a:rPr lang="tr-TR" sz="1600" i="1" dirty="0" err="1" smtClean="0">
                <a:solidFill>
                  <a:prstClr val="black">
                    <a:lumMod val="50000"/>
                    <a:lumOff val="50000"/>
                  </a:prstClr>
                </a:solidFill>
              </a:rPr>
              <a:t>lık</a:t>
            </a:r>
            <a:r>
              <a:rPr lang="tr-TR" sz="1600" i="1" dirty="0" smtClean="0">
                <a:solidFill>
                  <a:prstClr val="black">
                    <a:lumMod val="50000"/>
                    <a:lumOff val="50000"/>
                  </a:prstClr>
                </a:solidFill>
              </a:rPr>
              <a:t> modül ilave edilerek toplam kapasitenin 10.065 </a:t>
            </a:r>
            <a:r>
              <a:rPr lang="tr-TR" sz="1600" i="1" dirty="0" err="1" smtClean="0">
                <a:solidFill>
                  <a:prstClr val="black">
                    <a:lumMod val="50000"/>
                    <a:lumOff val="50000"/>
                  </a:prstClr>
                </a:solidFill>
              </a:rPr>
              <a:t>kWe</a:t>
            </a:r>
            <a:r>
              <a:rPr lang="tr-TR" sz="1600" i="1" dirty="0" smtClean="0">
                <a:solidFill>
                  <a:prstClr val="black">
                    <a:lumMod val="50000"/>
                    <a:lumOff val="50000"/>
                  </a:prstClr>
                </a:solidFill>
              </a:rPr>
              <a:t> çıkartılması planlanmıştır.</a:t>
            </a:r>
            <a:endParaRPr lang="tr-TR" sz="1600" i="1" dirty="0">
              <a:solidFill>
                <a:prstClr val="black">
                  <a:lumMod val="50000"/>
                  <a:lumOff val="50000"/>
                </a:prstClr>
              </a:solidFill>
            </a:endParaRPr>
          </a:p>
          <a:p>
            <a:pPr marL="285750" indent="-285750" algn="just">
              <a:buFont typeface="Arial" pitchFamily="34" charset="0"/>
              <a:buChar char="•"/>
            </a:pPr>
            <a:endParaRPr lang="tr-TR" sz="1600" i="1" dirty="0"/>
          </a:p>
        </p:txBody>
      </p:sp>
      <p:sp>
        <p:nvSpPr>
          <p:cNvPr id="20" name="TextBox 19"/>
          <p:cNvSpPr txBox="1"/>
          <p:nvPr/>
        </p:nvSpPr>
        <p:spPr>
          <a:xfrm>
            <a:off x="6444208" y="2038196"/>
            <a:ext cx="2088232" cy="3416320"/>
          </a:xfrm>
          <a:prstGeom prst="rect">
            <a:avLst/>
          </a:prstGeom>
          <a:noFill/>
        </p:spPr>
        <p:txBody>
          <a:bodyPr wrap="square" rtlCol="0">
            <a:spAutoFit/>
          </a:bodyPr>
          <a:lstStyle/>
          <a:p>
            <a:r>
              <a:rPr lang="tr-TR" i="1" dirty="0" smtClean="0">
                <a:solidFill>
                  <a:prstClr val="black">
                    <a:lumMod val="50000"/>
                    <a:lumOff val="50000"/>
                  </a:prstClr>
                </a:solidFill>
              </a:rPr>
              <a:t>UŞAK SERAMİK; </a:t>
            </a:r>
          </a:p>
          <a:p>
            <a:r>
              <a:rPr lang="tr-TR" i="1" dirty="0" smtClean="0">
                <a:solidFill>
                  <a:prstClr val="black">
                    <a:lumMod val="50000"/>
                    <a:lumOff val="50000"/>
                  </a:prstClr>
                </a:solidFill>
              </a:rPr>
              <a:t>Uşak Banaz’ da kurulu seramik üretim fabrikasıdır. </a:t>
            </a:r>
          </a:p>
          <a:p>
            <a:r>
              <a:rPr lang="tr-TR" i="1" dirty="0" smtClean="0">
                <a:solidFill>
                  <a:prstClr val="black">
                    <a:lumMod val="50000"/>
                    <a:lumOff val="50000"/>
                  </a:prstClr>
                </a:solidFill>
              </a:rPr>
              <a:t>3.349 </a:t>
            </a:r>
            <a:r>
              <a:rPr lang="tr-TR" i="1" dirty="0" err="1" smtClean="0">
                <a:solidFill>
                  <a:prstClr val="black">
                    <a:lumMod val="50000"/>
                    <a:lumOff val="50000"/>
                  </a:prstClr>
                </a:solidFill>
              </a:rPr>
              <a:t>kWe</a:t>
            </a:r>
            <a:r>
              <a:rPr lang="tr-TR" i="1" dirty="0" smtClean="0">
                <a:solidFill>
                  <a:prstClr val="black">
                    <a:lumMod val="50000"/>
                    <a:lumOff val="50000"/>
                  </a:prstClr>
                </a:solidFill>
              </a:rPr>
              <a:t> ve 3.358 </a:t>
            </a:r>
            <a:r>
              <a:rPr lang="tr-TR" i="1" dirty="0" err="1" smtClean="0">
                <a:solidFill>
                  <a:prstClr val="black">
                    <a:lumMod val="50000"/>
                    <a:lumOff val="50000"/>
                  </a:prstClr>
                </a:solidFill>
              </a:rPr>
              <a:t>kWe</a:t>
            </a:r>
            <a:r>
              <a:rPr lang="tr-TR" i="1" dirty="0" smtClean="0">
                <a:solidFill>
                  <a:prstClr val="black">
                    <a:lumMod val="50000"/>
                    <a:lumOff val="50000"/>
                  </a:prstClr>
                </a:solidFill>
              </a:rPr>
              <a:t> Doğalgaz Motorlar’ </a:t>
            </a:r>
            <a:r>
              <a:rPr lang="tr-TR" i="1" dirty="0" err="1" smtClean="0">
                <a:solidFill>
                  <a:prstClr val="black">
                    <a:lumMod val="50000"/>
                    <a:lumOff val="50000"/>
                  </a:prstClr>
                </a:solidFill>
              </a:rPr>
              <a:t>ından</a:t>
            </a:r>
            <a:r>
              <a:rPr lang="tr-TR" i="1" dirty="0" smtClean="0">
                <a:solidFill>
                  <a:prstClr val="black">
                    <a:lumMod val="50000"/>
                    <a:lumOff val="50000"/>
                  </a:prstClr>
                </a:solidFill>
              </a:rPr>
              <a:t> oluşan ve % 85 toplam verimliliğe sahip Kojenerasyon Sistemi bulunmaktadır. </a:t>
            </a:r>
            <a:endParaRPr lang="tr-TR" i="1" dirty="0"/>
          </a:p>
        </p:txBody>
      </p:sp>
      <p:pic>
        <p:nvPicPr>
          <p:cNvPr id="11" name="Resim 3"/>
          <p:cNvPicPr>
            <a:picLocks/>
          </p:cNvPicPr>
          <p:nvPr/>
        </p:nvPicPr>
        <p:blipFill>
          <a:blip r:embed="rId4"/>
          <a:stretch>
            <a:fillRect/>
          </a:stretch>
        </p:blipFill>
        <p:spPr>
          <a:xfrm>
            <a:off x="647101" y="2132856"/>
            <a:ext cx="5437067" cy="2732699"/>
          </a:xfrm>
          <a:prstGeom prst="rect">
            <a:avLst/>
          </a:prstGeom>
        </p:spPr>
      </p:pic>
      <p:pic>
        <p:nvPicPr>
          <p:cNvPr id="13" name="Resim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8304" y="65465"/>
            <a:ext cx="1836835" cy="987271"/>
          </a:xfrm>
          <a:prstGeom prst="rect">
            <a:avLst/>
          </a:prstGeom>
        </p:spPr>
      </p:pic>
    </p:spTree>
    <p:extLst>
      <p:ext uri="{BB962C8B-B14F-4D97-AF65-F5344CB8AC3E}">
        <p14:creationId xmlns:p14="http://schemas.microsoft.com/office/powerpoint/2010/main" val="4021560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611561" y="1124744"/>
            <a:ext cx="7920880" cy="0"/>
          </a:xfrm>
          <a:prstGeom prst="line">
            <a:avLst/>
          </a:prstGeom>
          <a:ln w="19050">
            <a:solidFill>
              <a:srgbClr val="408312"/>
            </a:solidFill>
          </a:ln>
          <a:effectLst>
            <a:outerShdw blurRad="50800" dist="38100" dir="5400000" algn="t" rotWithShape="0">
              <a:prstClr val="black">
                <a:alpha val="40000"/>
              </a:prstClr>
            </a:outerShdw>
          </a:effectLst>
        </p:spPr>
        <p:style>
          <a:lnRef idx="1">
            <a:schemeClr val="accent3"/>
          </a:lnRef>
          <a:fillRef idx="0">
            <a:schemeClr val="accent3"/>
          </a:fillRef>
          <a:effectRef idx="0">
            <a:schemeClr val="accent3"/>
          </a:effectRef>
          <a:fontRef idx="minor">
            <a:schemeClr val="tx1"/>
          </a:fontRef>
        </p:style>
      </p:cxnSp>
      <p:sp>
        <p:nvSpPr>
          <p:cNvPr id="12" name="Metin kutusu 7"/>
          <p:cNvSpPr txBox="1"/>
          <p:nvPr/>
        </p:nvSpPr>
        <p:spPr>
          <a:xfrm>
            <a:off x="323527" y="663081"/>
            <a:ext cx="7200801" cy="523220"/>
          </a:xfrm>
          <a:prstGeom prst="rect">
            <a:avLst/>
          </a:prstGeom>
          <a:noFill/>
        </p:spPr>
        <p:txBody>
          <a:bodyPr wrap="square">
            <a:spAutoFit/>
          </a:bodyPr>
          <a:lstStyle/>
          <a:p>
            <a:pPr fontAlgn="auto">
              <a:spcBef>
                <a:spcPts val="0"/>
              </a:spcBef>
              <a:spcAft>
                <a:spcPts val="0"/>
              </a:spcAft>
              <a:defRPr/>
            </a:pPr>
            <a:r>
              <a:rPr lang="tr-TR" sz="2800" b="1" dirty="0">
                <a:solidFill>
                  <a:schemeClr val="tx1">
                    <a:lumMod val="75000"/>
                    <a:lumOff val="25000"/>
                  </a:schemeClr>
                </a:solidFill>
              </a:rPr>
              <a:t>   </a:t>
            </a:r>
            <a:r>
              <a:rPr lang="tr-TR" sz="2800" i="1" dirty="0" smtClean="0">
                <a:solidFill>
                  <a:srgbClr val="408312"/>
                </a:solidFill>
              </a:rPr>
              <a:t>UYGULAMALARDAN ÖRNEKLER...3</a:t>
            </a:r>
            <a:endParaRPr lang="tr-TR" sz="2800" i="1" dirty="0">
              <a:solidFill>
                <a:srgbClr val="408312"/>
              </a:solidFill>
            </a:endParaRPr>
          </a:p>
        </p:txBody>
      </p:sp>
      <p:sp>
        <p:nvSpPr>
          <p:cNvPr id="15" name="Slide Number Placeholder 13"/>
          <p:cNvSpPr>
            <a:spLocks noGrp="1"/>
          </p:cNvSpPr>
          <p:nvPr>
            <p:ph type="sldNum" sz="quarter" idx="12"/>
          </p:nvPr>
        </p:nvSpPr>
        <p:spPr>
          <a:xfrm>
            <a:off x="6876256" y="6356352"/>
            <a:ext cx="2133600" cy="365125"/>
          </a:xfrm>
        </p:spPr>
        <p:txBody>
          <a:bodyPr/>
          <a:lstStyle/>
          <a:p>
            <a:r>
              <a:rPr lang="tr-TR" sz="1800" dirty="0" smtClean="0"/>
              <a:t>14</a:t>
            </a:r>
            <a:endParaRPr lang="tr-TR" sz="1800" dirty="0"/>
          </a:p>
        </p:txBody>
      </p:sp>
      <p:pic>
        <p:nvPicPr>
          <p:cNvPr id="9" name="Picture 8" descr="D:\Ahmet_Gunay_UV_Isler\Tres Eenrji\PP Sunum\imgs\tresfon.png"/>
          <p:cNvPicPr>
            <a:picLocks noChangeAspect="1" noChangeArrowheads="1"/>
          </p:cNvPicPr>
          <p:nvPr/>
        </p:nvPicPr>
        <p:blipFill>
          <a:blip r:embed="rId2" cstate="print">
            <a:extLst>
              <a:ext uri="{28A0092B-C50C-407E-A947-70E740481C1C}">
                <a14:useLocalDpi xmlns:a14="http://schemas.microsoft.com/office/drawing/2010/main" val="0"/>
              </a:ext>
            </a:extLst>
          </a:blip>
          <a:srcRect l="20956" b="1526"/>
          <a:stretch>
            <a:fillRect/>
          </a:stretch>
        </p:blipFill>
        <p:spPr bwMode="auto">
          <a:xfrm rot="16200000">
            <a:off x="157199" y="1867136"/>
            <a:ext cx="4869162" cy="511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07504" y="1268760"/>
            <a:ext cx="7056784" cy="1477328"/>
          </a:xfrm>
          <a:prstGeom prst="rect">
            <a:avLst/>
          </a:prstGeom>
          <a:noFill/>
        </p:spPr>
        <p:txBody>
          <a:bodyPr wrap="square" rtlCol="0">
            <a:spAutoFit/>
          </a:bodyPr>
          <a:lstStyle/>
          <a:p>
            <a:pPr lvl="1"/>
            <a:r>
              <a:rPr lang="tr-TR" b="1" i="1" dirty="0" smtClean="0">
                <a:solidFill>
                  <a:srgbClr val="408312"/>
                </a:solidFill>
              </a:rPr>
              <a:t>Vezirköprü Orman Ürünleri Fabrikas</a:t>
            </a:r>
            <a:r>
              <a:rPr lang="tr-TR" b="1" i="1" dirty="0" smtClean="0">
                <a:solidFill>
                  <a:schemeClr val="tx1">
                    <a:lumMod val="75000"/>
                    <a:lumOff val="25000"/>
                  </a:schemeClr>
                </a:solidFill>
              </a:rPr>
              <a:t>ı / </a:t>
            </a:r>
            <a:r>
              <a:rPr lang="tr-TR" b="1" i="1" dirty="0">
                <a:solidFill>
                  <a:schemeClr val="tx1">
                    <a:lumMod val="75000"/>
                    <a:lumOff val="25000"/>
                  </a:schemeClr>
                </a:solidFill>
              </a:rPr>
              <a:t>2</a:t>
            </a:r>
            <a:r>
              <a:rPr lang="tr-TR" b="1" i="1" dirty="0" smtClean="0">
                <a:solidFill>
                  <a:schemeClr val="tx1">
                    <a:lumMod val="75000"/>
                    <a:lumOff val="25000"/>
                  </a:schemeClr>
                </a:solidFill>
              </a:rPr>
              <a:t> x 3.358 + 3.358 </a:t>
            </a:r>
            <a:r>
              <a:rPr lang="tr-TR" b="1" i="1" dirty="0" err="1" smtClean="0">
                <a:solidFill>
                  <a:schemeClr val="tx1">
                    <a:lumMod val="75000"/>
                    <a:lumOff val="25000"/>
                  </a:schemeClr>
                </a:solidFill>
              </a:rPr>
              <a:t>kWe</a:t>
            </a:r>
            <a:endParaRPr lang="tr-TR" b="1" i="1" dirty="0" smtClean="0">
              <a:solidFill>
                <a:schemeClr val="tx1">
                  <a:lumMod val="75000"/>
                  <a:lumOff val="25000"/>
                </a:schemeClr>
              </a:solidFill>
            </a:endParaRPr>
          </a:p>
          <a:p>
            <a:pPr lvl="1"/>
            <a:r>
              <a:rPr lang="tr-TR" b="1" i="1" dirty="0" err="1" smtClean="0">
                <a:solidFill>
                  <a:schemeClr val="tx1">
                    <a:lumMod val="75000"/>
                    <a:lumOff val="25000"/>
                  </a:schemeClr>
                </a:solidFill>
              </a:rPr>
              <a:t>Kojenerasyon</a:t>
            </a:r>
            <a:r>
              <a:rPr lang="tr-TR" b="1" i="1" dirty="0" smtClean="0">
                <a:solidFill>
                  <a:schemeClr val="tx1">
                    <a:lumMod val="75000"/>
                    <a:lumOff val="25000"/>
                  </a:schemeClr>
                </a:solidFill>
              </a:rPr>
              <a:t> Tesisi /  Samsun</a:t>
            </a:r>
          </a:p>
          <a:p>
            <a:pPr marL="285750" indent="-285750">
              <a:buFont typeface="Arial" pitchFamily="34" charset="0"/>
              <a:buChar char="•"/>
            </a:pPr>
            <a:endParaRPr lang="tr-TR" dirty="0" smtClean="0">
              <a:solidFill>
                <a:prstClr val="black">
                  <a:lumMod val="50000"/>
                  <a:lumOff val="50000"/>
                </a:prstClr>
              </a:solidFill>
            </a:endParaRPr>
          </a:p>
          <a:p>
            <a:pPr marL="285750" indent="-285750">
              <a:buFont typeface="Arial" pitchFamily="34" charset="0"/>
              <a:buChar char="•"/>
            </a:pPr>
            <a:endParaRPr lang="tr-TR" dirty="0">
              <a:solidFill>
                <a:prstClr val="black">
                  <a:lumMod val="50000"/>
                  <a:lumOff val="50000"/>
                </a:prstClr>
              </a:solidFill>
            </a:endParaRPr>
          </a:p>
          <a:p>
            <a:pPr marL="285750" indent="-285750">
              <a:buFont typeface="Arial" pitchFamily="34" charset="0"/>
              <a:buChar char="•"/>
            </a:pPr>
            <a:endParaRPr lang="tr-TR" dirty="0"/>
          </a:p>
        </p:txBody>
      </p:sp>
      <p:sp>
        <p:nvSpPr>
          <p:cNvPr id="19" name="TextBox 18"/>
          <p:cNvSpPr txBox="1"/>
          <p:nvPr/>
        </p:nvSpPr>
        <p:spPr>
          <a:xfrm>
            <a:off x="251520" y="4293096"/>
            <a:ext cx="6120680" cy="1569660"/>
          </a:xfrm>
          <a:prstGeom prst="rect">
            <a:avLst/>
          </a:prstGeom>
          <a:noFill/>
        </p:spPr>
        <p:txBody>
          <a:bodyPr wrap="square" rtlCol="0">
            <a:spAutoFit/>
          </a:bodyPr>
          <a:lstStyle/>
          <a:p>
            <a:pPr lvl="1" algn="just"/>
            <a:r>
              <a:rPr lang="tr-TR" sz="1600" i="1" dirty="0" smtClean="0">
                <a:solidFill>
                  <a:prstClr val="black">
                    <a:lumMod val="50000"/>
                    <a:lumOff val="50000"/>
                  </a:prstClr>
                </a:solidFill>
              </a:rPr>
              <a:t>Toplam % 87-%90 aralığında toplam </a:t>
            </a:r>
            <a:r>
              <a:rPr lang="tr-TR" sz="1600" i="1" dirty="0" err="1" smtClean="0">
                <a:solidFill>
                  <a:prstClr val="black">
                    <a:lumMod val="50000"/>
                    <a:lumOff val="50000"/>
                  </a:prstClr>
                </a:solidFill>
              </a:rPr>
              <a:t>verimlliğe</a:t>
            </a:r>
            <a:r>
              <a:rPr lang="tr-TR" sz="1600" i="1" dirty="0" smtClean="0">
                <a:solidFill>
                  <a:prstClr val="black">
                    <a:lumMod val="50000"/>
                    <a:lumOff val="50000"/>
                  </a:prstClr>
                </a:solidFill>
              </a:rPr>
              <a:t> sahip </a:t>
            </a:r>
            <a:r>
              <a:rPr lang="tr-TR" sz="1600" i="1" dirty="0" err="1" smtClean="0">
                <a:solidFill>
                  <a:prstClr val="black">
                    <a:lumMod val="50000"/>
                    <a:lumOff val="50000"/>
                  </a:prstClr>
                </a:solidFill>
              </a:rPr>
              <a:t>Kojenerasyon</a:t>
            </a:r>
            <a:r>
              <a:rPr lang="tr-TR" sz="1600" i="1" dirty="0" smtClean="0">
                <a:solidFill>
                  <a:prstClr val="black">
                    <a:lumMod val="50000"/>
                    <a:lumOff val="50000"/>
                  </a:prstClr>
                </a:solidFill>
              </a:rPr>
              <a:t> tesisinde üretilen ısı MDF Kurutma Hatlarında kullanılmaktadır. Bu anlamda </a:t>
            </a:r>
            <a:r>
              <a:rPr lang="tr-TR" sz="1600" i="1" dirty="0" err="1" smtClean="0">
                <a:solidFill>
                  <a:prstClr val="black">
                    <a:lumMod val="50000"/>
                    <a:lumOff val="50000"/>
                  </a:prstClr>
                </a:solidFill>
              </a:rPr>
              <a:t>sektörel</a:t>
            </a:r>
            <a:r>
              <a:rPr lang="tr-TR" sz="1600" i="1" dirty="0" smtClean="0">
                <a:solidFill>
                  <a:prstClr val="black">
                    <a:lumMod val="50000"/>
                    <a:lumOff val="50000"/>
                  </a:prstClr>
                </a:solidFill>
              </a:rPr>
              <a:t> ve uygulama tekniği olarak Doğalgaz Motor’ </a:t>
            </a:r>
            <a:r>
              <a:rPr lang="tr-TR" sz="1600" i="1" dirty="0" err="1" smtClean="0">
                <a:solidFill>
                  <a:prstClr val="black">
                    <a:lumMod val="50000"/>
                    <a:lumOff val="50000"/>
                  </a:prstClr>
                </a:solidFill>
              </a:rPr>
              <a:t>ları</a:t>
            </a:r>
            <a:r>
              <a:rPr lang="tr-TR" sz="1600" i="1" dirty="0" smtClean="0">
                <a:solidFill>
                  <a:prstClr val="black">
                    <a:lumMod val="50000"/>
                    <a:lumOff val="50000"/>
                  </a:prstClr>
                </a:solidFill>
              </a:rPr>
              <a:t> ile </a:t>
            </a:r>
            <a:r>
              <a:rPr lang="tr-TR" sz="1600" i="1" dirty="0" err="1" smtClean="0">
                <a:solidFill>
                  <a:prstClr val="black">
                    <a:lumMod val="50000"/>
                    <a:lumOff val="50000"/>
                  </a:prstClr>
                </a:solidFill>
              </a:rPr>
              <a:t>Kojenerasyon</a:t>
            </a:r>
            <a:r>
              <a:rPr lang="tr-TR" sz="1600" i="1" dirty="0" smtClean="0">
                <a:solidFill>
                  <a:prstClr val="black">
                    <a:lumMod val="50000"/>
                    <a:lumOff val="50000"/>
                  </a:prstClr>
                </a:solidFill>
              </a:rPr>
              <a:t> Sistemi uygulaması ülkemizde ilk kez yapılmış ve başarılı sonuçlar elde edilmiştir.  </a:t>
            </a:r>
          </a:p>
          <a:p>
            <a:pPr marL="285750" indent="-285750" algn="just">
              <a:buFont typeface="Arial" pitchFamily="34" charset="0"/>
              <a:buChar char="•"/>
            </a:pPr>
            <a:endParaRPr lang="tr-TR" sz="1600" i="1" dirty="0"/>
          </a:p>
        </p:txBody>
      </p:sp>
      <p:pic>
        <p:nvPicPr>
          <p:cNvPr id="20" name="Resim 1"/>
          <p:cNvPicPr>
            <a:picLocks noChangeAspect="1"/>
          </p:cNvPicPr>
          <p:nvPr/>
        </p:nvPicPr>
        <p:blipFill rotWithShape="1">
          <a:blip r:embed="rId3"/>
          <a:srcRect l="27232" r="24027"/>
          <a:stretch/>
        </p:blipFill>
        <p:spPr>
          <a:xfrm>
            <a:off x="667060" y="1988840"/>
            <a:ext cx="5608234" cy="2376264"/>
          </a:xfrm>
          <a:prstGeom prst="rect">
            <a:avLst/>
          </a:prstGeom>
        </p:spPr>
      </p:pic>
      <p:sp>
        <p:nvSpPr>
          <p:cNvPr id="11" name="TextBox 10"/>
          <p:cNvSpPr txBox="1"/>
          <p:nvPr/>
        </p:nvSpPr>
        <p:spPr>
          <a:xfrm>
            <a:off x="6228184" y="1898823"/>
            <a:ext cx="2380002" cy="4278094"/>
          </a:xfrm>
          <a:prstGeom prst="rect">
            <a:avLst/>
          </a:prstGeom>
          <a:noFill/>
        </p:spPr>
        <p:txBody>
          <a:bodyPr wrap="square" rtlCol="0">
            <a:spAutoFit/>
          </a:bodyPr>
          <a:lstStyle/>
          <a:p>
            <a:pPr lvl="1"/>
            <a:r>
              <a:rPr lang="tr-TR" sz="1600" i="1" dirty="0" smtClean="0">
                <a:solidFill>
                  <a:prstClr val="black">
                    <a:lumMod val="50000"/>
                    <a:lumOff val="50000"/>
                  </a:prstClr>
                </a:solidFill>
              </a:rPr>
              <a:t>VEZİRKÖPRÜ ORMAN ÜRÜNLERİ; </a:t>
            </a:r>
          </a:p>
          <a:p>
            <a:pPr lvl="1"/>
            <a:r>
              <a:rPr lang="tr-TR" sz="1600" i="1" dirty="0" smtClean="0">
                <a:solidFill>
                  <a:prstClr val="black">
                    <a:lumMod val="50000"/>
                    <a:lumOff val="50000"/>
                  </a:prstClr>
                </a:solidFill>
              </a:rPr>
              <a:t>Samsun Vezirköprü’ de kurulu olan Orman Ürünleri İşleme Fabrikasında, 2 adet 3.358 </a:t>
            </a:r>
            <a:r>
              <a:rPr lang="tr-TR" sz="1600" i="1" dirty="0" err="1" smtClean="0">
                <a:solidFill>
                  <a:prstClr val="black">
                    <a:lumMod val="50000"/>
                    <a:lumOff val="50000"/>
                  </a:prstClr>
                </a:solidFill>
              </a:rPr>
              <a:t>kWe</a:t>
            </a:r>
            <a:r>
              <a:rPr lang="tr-TR" sz="1600" i="1" dirty="0" smtClean="0">
                <a:solidFill>
                  <a:prstClr val="black">
                    <a:lumMod val="50000"/>
                    <a:lumOff val="50000"/>
                  </a:prstClr>
                </a:solidFill>
              </a:rPr>
              <a:t> ve üretim kapasiteli santrale enerji ihtiyaçlarındaki artışlardan dolayı 2016 yılı içerisinde, 1 adet 3.358 </a:t>
            </a:r>
            <a:r>
              <a:rPr lang="tr-TR" sz="1600" i="1" dirty="0" err="1" smtClean="0">
                <a:solidFill>
                  <a:prstClr val="black">
                    <a:lumMod val="50000"/>
                    <a:lumOff val="50000"/>
                  </a:prstClr>
                </a:solidFill>
              </a:rPr>
              <a:t>kWe</a:t>
            </a:r>
            <a:r>
              <a:rPr lang="tr-TR" sz="1600" i="1" dirty="0" smtClean="0">
                <a:solidFill>
                  <a:prstClr val="black">
                    <a:lumMod val="50000"/>
                    <a:lumOff val="50000"/>
                  </a:prstClr>
                </a:solidFill>
              </a:rPr>
              <a:t> Doğalgaz Motorları ilave edilerek devreye alınmıştır.</a:t>
            </a:r>
            <a:r>
              <a:rPr lang="tr-TR" sz="1600" i="1" dirty="0">
                <a:solidFill>
                  <a:prstClr val="black">
                    <a:lumMod val="50000"/>
                    <a:lumOff val="50000"/>
                  </a:prstClr>
                </a:solidFill>
              </a:rPr>
              <a:t> </a:t>
            </a:r>
            <a:endParaRPr lang="tr-TR" sz="1600" i="1" dirty="0" smtClean="0">
              <a:solidFill>
                <a:prstClr val="black">
                  <a:lumMod val="50000"/>
                  <a:lumOff val="50000"/>
                </a:prstClr>
              </a:solidFill>
            </a:endParaRPr>
          </a:p>
          <a:p>
            <a:pPr marL="285750" indent="-285750">
              <a:buFont typeface="Arial" pitchFamily="34" charset="0"/>
              <a:buChar char="•"/>
            </a:pPr>
            <a:endParaRPr lang="tr-TR" sz="1600" i="1" dirty="0"/>
          </a:p>
        </p:txBody>
      </p:sp>
      <p:pic>
        <p:nvPicPr>
          <p:cNvPr id="13" name="Resim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8304" y="65465"/>
            <a:ext cx="1836835" cy="987271"/>
          </a:xfrm>
          <a:prstGeom prst="rect">
            <a:avLst/>
          </a:prstGeom>
        </p:spPr>
      </p:pic>
    </p:spTree>
    <p:extLst>
      <p:ext uri="{BB962C8B-B14F-4D97-AF65-F5344CB8AC3E}">
        <p14:creationId xmlns:p14="http://schemas.microsoft.com/office/powerpoint/2010/main" val="12253164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611561" y="1124744"/>
            <a:ext cx="7920880" cy="0"/>
          </a:xfrm>
          <a:prstGeom prst="line">
            <a:avLst/>
          </a:prstGeom>
          <a:ln w="19050">
            <a:solidFill>
              <a:srgbClr val="408312"/>
            </a:solidFill>
          </a:ln>
          <a:effectLst>
            <a:outerShdw blurRad="50800" dist="38100" dir="5400000" algn="t" rotWithShape="0">
              <a:prstClr val="black">
                <a:alpha val="40000"/>
              </a:prstClr>
            </a:outerShdw>
          </a:effectLst>
        </p:spPr>
        <p:style>
          <a:lnRef idx="1">
            <a:schemeClr val="accent3"/>
          </a:lnRef>
          <a:fillRef idx="0">
            <a:schemeClr val="accent3"/>
          </a:fillRef>
          <a:effectRef idx="0">
            <a:schemeClr val="accent3"/>
          </a:effectRef>
          <a:fontRef idx="minor">
            <a:schemeClr val="tx1"/>
          </a:fontRef>
        </p:style>
      </p:cxnSp>
      <p:sp>
        <p:nvSpPr>
          <p:cNvPr id="12" name="Metin kutusu 7"/>
          <p:cNvSpPr txBox="1"/>
          <p:nvPr/>
        </p:nvSpPr>
        <p:spPr>
          <a:xfrm>
            <a:off x="323527" y="663081"/>
            <a:ext cx="7200801" cy="523220"/>
          </a:xfrm>
          <a:prstGeom prst="rect">
            <a:avLst/>
          </a:prstGeom>
          <a:noFill/>
        </p:spPr>
        <p:txBody>
          <a:bodyPr wrap="square">
            <a:spAutoFit/>
          </a:bodyPr>
          <a:lstStyle/>
          <a:p>
            <a:pPr fontAlgn="auto">
              <a:spcBef>
                <a:spcPts val="0"/>
              </a:spcBef>
              <a:spcAft>
                <a:spcPts val="0"/>
              </a:spcAft>
              <a:defRPr/>
            </a:pPr>
            <a:r>
              <a:rPr lang="tr-TR" sz="2800" b="1" dirty="0">
                <a:solidFill>
                  <a:schemeClr val="tx1">
                    <a:lumMod val="75000"/>
                    <a:lumOff val="25000"/>
                  </a:schemeClr>
                </a:solidFill>
              </a:rPr>
              <a:t>   </a:t>
            </a:r>
            <a:r>
              <a:rPr lang="tr-TR" sz="2800" i="1" dirty="0" smtClean="0">
                <a:solidFill>
                  <a:srgbClr val="408312"/>
                </a:solidFill>
              </a:rPr>
              <a:t>UYGULAMALARDAN ÖRNEKLER...4</a:t>
            </a:r>
            <a:endParaRPr lang="tr-TR" sz="2800" i="1" dirty="0">
              <a:solidFill>
                <a:srgbClr val="408312"/>
              </a:solidFill>
            </a:endParaRPr>
          </a:p>
        </p:txBody>
      </p:sp>
      <p:sp>
        <p:nvSpPr>
          <p:cNvPr id="15" name="Slide Number Placeholder 13"/>
          <p:cNvSpPr>
            <a:spLocks noGrp="1"/>
          </p:cNvSpPr>
          <p:nvPr>
            <p:ph type="sldNum" sz="quarter" idx="12"/>
          </p:nvPr>
        </p:nvSpPr>
        <p:spPr>
          <a:xfrm>
            <a:off x="6876256" y="6356352"/>
            <a:ext cx="2133600" cy="365125"/>
          </a:xfrm>
        </p:spPr>
        <p:txBody>
          <a:bodyPr/>
          <a:lstStyle/>
          <a:p>
            <a:r>
              <a:rPr lang="tr-TR" sz="1800" dirty="0" smtClean="0"/>
              <a:t>15</a:t>
            </a:r>
            <a:endParaRPr lang="tr-TR" sz="1800" dirty="0"/>
          </a:p>
        </p:txBody>
      </p:sp>
      <p:pic>
        <p:nvPicPr>
          <p:cNvPr id="9" name="Picture 8" descr="D:\Ahmet_Gunay_UV_Isler\Tres Eenrji\PP Sunum\imgs\tresfon.png"/>
          <p:cNvPicPr>
            <a:picLocks noChangeAspect="1" noChangeArrowheads="1"/>
          </p:cNvPicPr>
          <p:nvPr/>
        </p:nvPicPr>
        <p:blipFill>
          <a:blip r:embed="rId2" cstate="print">
            <a:extLst>
              <a:ext uri="{28A0092B-C50C-407E-A947-70E740481C1C}">
                <a14:useLocalDpi xmlns:a14="http://schemas.microsoft.com/office/drawing/2010/main" val="0"/>
              </a:ext>
            </a:extLst>
          </a:blip>
          <a:srcRect l="20956" b="1526"/>
          <a:stretch>
            <a:fillRect/>
          </a:stretch>
        </p:blipFill>
        <p:spPr bwMode="auto">
          <a:xfrm rot="16200000">
            <a:off x="157199" y="1867136"/>
            <a:ext cx="4869162" cy="511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07504" y="1268760"/>
            <a:ext cx="5544616" cy="1477328"/>
          </a:xfrm>
          <a:prstGeom prst="rect">
            <a:avLst/>
          </a:prstGeom>
          <a:noFill/>
        </p:spPr>
        <p:txBody>
          <a:bodyPr wrap="square" rtlCol="0">
            <a:spAutoFit/>
          </a:bodyPr>
          <a:lstStyle/>
          <a:p>
            <a:pPr lvl="1"/>
            <a:r>
              <a:rPr lang="tr-TR" b="1" i="1" dirty="0" err="1" smtClean="0">
                <a:solidFill>
                  <a:srgbClr val="408312"/>
                </a:solidFill>
              </a:rPr>
              <a:t>Teverpan</a:t>
            </a:r>
            <a:r>
              <a:rPr lang="tr-TR" b="1" i="1" dirty="0" smtClean="0">
                <a:solidFill>
                  <a:srgbClr val="408312"/>
                </a:solidFill>
              </a:rPr>
              <a:t> Orman Ürünleri Fabrikas</a:t>
            </a:r>
            <a:r>
              <a:rPr lang="tr-TR" b="1" i="1" dirty="0" smtClean="0">
                <a:solidFill>
                  <a:schemeClr val="tx1">
                    <a:lumMod val="75000"/>
                    <a:lumOff val="25000"/>
                  </a:schemeClr>
                </a:solidFill>
              </a:rPr>
              <a:t>ı / 2 x 3.356 </a:t>
            </a:r>
            <a:r>
              <a:rPr lang="tr-TR" b="1" i="1" dirty="0" err="1" smtClean="0">
                <a:solidFill>
                  <a:schemeClr val="tx1">
                    <a:lumMod val="75000"/>
                    <a:lumOff val="25000"/>
                  </a:schemeClr>
                </a:solidFill>
              </a:rPr>
              <a:t>kWe</a:t>
            </a:r>
            <a:endParaRPr lang="tr-TR" b="1" i="1" dirty="0" smtClean="0">
              <a:solidFill>
                <a:schemeClr val="tx1">
                  <a:lumMod val="75000"/>
                  <a:lumOff val="25000"/>
                </a:schemeClr>
              </a:solidFill>
            </a:endParaRPr>
          </a:p>
          <a:p>
            <a:pPr lvl="1"/>
            <a:r>
              <a:rPr lang="tr-TR" b="1" i="1" dirty="0" err="1" smtClean="0">
                <a:solidFill>
                  <a:schemeClr val="tx1">
                    <a:lumMod val="75000"/>
                    <a:lumOff val="25000"/>
                  </a:schemeClr>
                </a:solidFill>
              </a:rPr>
              <a:t>Kojenerasyon</a:t>
            </a:r>
            <a:r>
              <a:rPr lang="tr-TR" b="1" i="1" dirty="0" smtClean="0">
                <a:solidFill>
                  <a:schemeClr val="tx1">
                    <a:lumMod val="75000"/>
                    <a:lumOff val="25000"/>
                  </a:schemeClr>
                </a:solidFill>
              </a:rPr>
              <a:t> Tesisi /  Çorlu</a:t>
            </a:r>
          </a:p>
          <a:p>
            <a:pPr marL="285750" indent="-285750">
              <a:buFont typeface="Arial" pitchFamily="34" charset="0"/>
              <a:buChar char="•"/>
            </a:pPr>
            <a:endParaRPr lang="tr-TR" dirty="0" smtClean="0">
              <a:solidFill>
                <a:prstClr val="black">
                  <a:lumMod val="50000"/>
                  <a:lumOff val="50000"/>
                </a:prstClr>
              </a:solidFill>
            </a:endParaRPr>
          </a:p>
          <a:p>
            <a:pPr marL="285750" indent="-285750">
              <a:buFont typeface="Arial" pitchFamily="34" charset="0"/>
              <a:buChar char="•"/>
            </a:pPr>
            <a:endParaRPr lang="tr-TR" dirty="0">
              <a:solidFill>
                <a:prstClr val="black">
                  <a:lumMod val="50000"/>
                  <a:lumOff val="50000"/>
                </a:prstClr>
              </a:solidFill>
            </a:endParaRPr>
          </a:p>
          <a:p>
            <a:pPr marL="285750" indent="-285750">
              <a:buFont typeface="Arial" pitchFamily="34" charset="0"/>
              <a:buChar char="•"/>
            </a:pPr>
            <a:endParaRPr lang="tr-TR" dirty="0"/>
          </a:p>
        </p:txBody>
      </p:sp>
      <p:pic>
        <p:nvPicPr>
          <p:cNvPr id="13" name="Resim 3"/>
          <p:cNvPicPr>
            <a:picLocks noChangeAspect="1"/>
          </p:cNvPicPr>
          <p:nvPr/>
        </p:nvPicPr>
        <p:blipFill>
          <a:blip r:embed="rId3"/>
          <a:stretch>
            <a:fillRect/>
          </a:stretch>
        </p:blipFill>
        <p:spPr>
          <a:xfrm>
            <a:off x="642531" y="2229657"/>
            <a:ext cx="5729669" cy="2567495"/>
          </a:xfrm>
          <a:prstGeom prst="rect">
            <a:avLst/>
          </a:prstGeom>
        </p:spPr>
      </p:pic>
      <p:pic>
        <p:nvPicPr>
          <p:cNvPr id="16" name="Resim 4"/>
          <p:cNvPicPr>
            <a:picLocks noChangeAspect="1"/>
          </p:cNvPicPr>
          <p:nvPr/>
        </p:nvPicPr>
        <p:blipFill>
          <a:blip r:embed="rId4"/>
          <a:stretch>
            <a:fillRect/>
          </a:stretch>
        </p:blipFill>
        <p:spPr>
          <a:xfrm>
            <a:off x="7020272" y="1174596"/>
            <a:ext cx="1512168" cy="814244"/>
          </a:xfrm>
          <a:prstGeom prst="rect">
            <a:avLst/>
          </a:prstGeom>
        </p:spPr>
      </p:pic>
      <p:sp>
        <p:nvSpPr>
          <p:cNvPr id="17" name="TextBox 16"/>
          <p:cNvSpPr txBox="1"/>
          <p:nvPr/>
        </p:nvSpPr>
        <p:spPr>
          <a:xfrm>
            <a:off x="179512" y="4869160"/>
            <a:ext cx="6192688" cy="1077218"/>
          </a:xfrm>
          <a:prstGeom prst="rect">
            <a:avLst/>
          </a:prstGeom>
          <a:noFill/>
        </p:spPr>
        <p:txBody>
          <a:bodyPr wrap="square" rtlCol="0">
            <a:spAutoFit/>
          </a:bodyPr>
          <a:lstStyle/>
          <a:p>
            <a:pPr lvl="1" algn="just"/>
            <a:r>
              <a:rPr lang="tr-TR" sz="1600" i="1" dirty="0" smtClean="0">
                <a:solidFill>
                  <a:prstClr val="black">
                    <a:lumMod val="50000"/>
                    <a:lumOff val="50000"/>
                  </a:prstClr>
                </a:solidFill>
              </a:rPr>
              <a:t>Doğalgaz motorlarından üretilen elektrik enerjisi işletme tüketiminde, ısı enerjisi ise MDF </a:t>
            </a:r>
            <a:r>
              <a:rPr lang="tr-TR" sz="1600" i="1" dirty="0">
                <a:solidFill>
                  <a:prstClr val="black">
                    <a:lumMod val="50000"/>
                    <a:lumOff val="50000"/>
                  </a:prstClr>
                </a:solidFill>
              </a:rPr>
              <a:t>k</a:t>
            </a:r>
            <a:r>
              <a:rPr lang="tr-TR" sz="1600" i="1" dirty="0" smtClean="0">
                <a:solidFill>
                  <a:prstClr val="black">
                    <a:lumMod val="50000"/>
                    <a:lumOff val="50000"/>
                  </a:prstClr>
                </a:solidFill>
              </a:rPr>
              <a:t>urutma </a:t>
            </a:r>
            <a:r>
              <a:rPr lang="tr-TR" sz="1600" i="1" dirty="0">
                <a:solidFill>
                  <a:prstClr val="black">
                    <a:lumMod val="50000"/>
                    <a:lumOff val="50000"/>
                  </a:prstClr>
                </a:solidFill>
              </a:rPr>
              <a:t>h</a:t>
            </a:r>
            <a:r>
              <a:rPr lang="tr-TR" sz="1600" i="1" dirty="0" smtClean="0">
                <a:solidFill>
                  <a:prstClr val="black">
                    <a:lumMod val="50000"/>
                    <a:lumOff val="50000"/>
                  </a:prstClr>
                </a:solidFill>
              </a:rPr>
              <a:t>atlarında kullanılarak toplam verim %92’ </a:t>
            </a:r>
            <a:r>
              <a:rPr lang="tr-TR" sz="1600" i="1" dirty="0" err="1" smtClean="0">
                <a:solidFill>
                  <a:prstClr val="black">
                    <a:lumMod val="50000"/>
                    <a:lumOff val="50000"/>
                  </a:prstClr>
                </a:solidFill>
              </a:rPr>
              <a:t>lere</a:t>
            </a:r>
            <a:r>
              <a:rPr lang="tr-TR" sz="1600" i="1" dirty="0" smtClean="0">
                <a:solidFill>
                  <a:prstClr val="black">
                    <a:lumMod val="50000"/>
                    <a:lumOff val="50000"/>
                  </a:prstClr>
                </a:solidFill>
              </a:rPr>
              <a:t> çıkartılmış örnek </a:t>
            </a:r>
            <a:r>
              <a:rPr lang="tr-TR" sz="1600" i="1" dirty="0">
                <a:solidFill>
                  <a:prstClr val="black">
                    <a:lumMod val="50000"/>
                    <a:lumOff val="50000"/>
                  </a:prstClr>
                </a:solidFill>
              </a:rPr>
              <a:t>uygulamalardan biri olarak </a:t>
            </a:r>
            <a:r>
              <a:rPr lang="tr-TR" sz="1600" i="1" dirty="0" smtClean="0">
                <a:solidFill>
                  <a:prstClr val="black">
                    <a:lumMod val="50000"/>
                    <a:lumOff val="50000"/>
                  </a:prstClr>
                </a:solidFill>
              </a:rPr>
              <a:t>başarılı sonuçlar elde edilmiştir.</a:t>
            </a:r>
            <a:endParaRPr lang="tr-TR" sz="1600" i="1" dirty="0">
              <a:solidFill>
                <a:prstClr val="black">
                  <a:lumMod val="50000"/>
                  <a:lumOff val="50000"/>
                </a:prstClr>
              </a:solidFill>
            </a:endParaRPr>
          </a:p>
        </p:txBody>
      </p:sp>
      <p:sp>
        <p:nvSpPr>
          <p:cNvPr id="21" name="TextBox 20"/>
          <p:cNvSpPr txBox="1"/>
          <p:nvPr/>
        </p:nvSpPr>
        <p:spPr>
          <a:xfrm>
            <a:off x="6300192" y="2100912"/>
            <a:ext cx="2736304" cy="3416320"/>
          </a:xfrm>
          <a:prstGeom prst="rect">
            <a:avLst/>
          </a:prstGeom>
          <a:noFill/>
        </p:spPr>
        <p:txBody>
          <a:bodyPr wrap="square" rtlCol="0">
            <a:spAutoFit/>
          </a:bodyPr>
          <a:lstStyle/>
          <a:p>
            <a:pPr lvl="1"/>
            <a:r>
              <a:rPr lang="tr-TR" i="1" dirty="0" smtClean="0">
                <a:solidFill>
                  <a:prstClr val="black">
                    <a:lumMod val="50000"/>
                    <a:lumOff val="50000"/>
                  </a:prstClr>
                </a:solidFill>
              </a:rPr>
              <a:t>TEVERPAN MDF LEVHA; </a:t>
            </a:r>
          </a:p>
          <a:p>
            <a:pPr lvl="1"/>
            <a:r>
              <a:rPr lang="tr-TR" i="1" dirty="0" smtClean="0">
                <a:solidFill>
                  <a:prstClr val="black">
                    <a:lumMod val="50000"/>
                    <a:lumOff val="50000"/>
                  </a:prstClr>
                </a:solidFill>
              </a:rPr>
              <a:t>Çorlu </a:t>
            </a:r>
            <a:r>
              <a:rPr lang="tr-TR" i="1" dirty="0" err="1" smtClean="0">
                <a:solidFill>
                  <a:prstClr val="black">
                    <a:lumMod val="50000"/>
                    <a:lumOff val="50000"/>
                  </a:prstClr>
                </a:solidFill>
              </a:rPr>
              <a:t>Veliköy</a:t>
            </a:r>
            <a:r>
              <a:rPr lang="tr-TR" i="1" dirty="0" smtClean="0">
                <a:solidFill>
                  <a:prstClr val="black">
                    <a:lumMod val="50000"/>
                    <a:lumOff val="50000"/>
                  </a:prstClr>
                </a:solidFill>
              </a:rPr>
              <a:t>’ </a:t>
            </a:r>
            <a:r>
              <a:rPr lang="tr-TR" i="1" dirty="0">
                <a:solidFill>
                  <a:prstClr val="black">
                    <a:lumMod val="50000"/>
                    <a:lumOff val="50000"/>
                  </a:prstClr>
                </a:solidFill>
              </a:rPr>
              <a:t>de kurulu </a:t>
            </a:r>
            <a:r>
              <a:rPr lang="tr-TR" i="1" dirty="0" smtClean="0">
                <a:solidFill>
                  <a:prstClr val="black">
                    <a:lumMod val="50000"/>
                    <a:lumOff val="50000"/>
                  </a:prstClr>
                </a:solidFill>
              </a:rPr>
              <a:t>olan Orman </a:t>
            </a:r>
            <a:r>
              <a:rPr lang="tr-TR" i="1" dirty="0">
                <a:solidFill>
                  <a:prstClr val="black">
                    <a:lumMod val="50000"/>
                    <a:lumOff val="50000"/>
                  </a:prstClr>
                </a:solidFill>
              </a:rPr>
              <a:t>Ürünleri İşleme </a:t>
            </a:r>
            <a:r>
              <a:rPr lang="tr-TR" i="1" dirty="0" smtClean="0">
                <a:solidFill>
                  <a:prstClr val="black">
                    <a:lumMod val="50000"/>
                    <a:lumOff val="50000"/>
                  </a:prstClr>
                </a:solidFill>
              </a:rPr>
              <a:t>Fabrikasında 2 </a:t>
            </a:r>
            <a:r>
              <a:rPr lang="tr-TR" i="1" dirty="0">
                <a:solidFill>
                  <a:prstClr val="black">
                    <a:lumMod val="50000"/>
                    <a:lumOff val="50000"/>
                  </a:prstClr>
                </a:solidFill>
              </a:rPr>
              <a:t>adet </a:t>
            </a:r>
            <a:r>
              <a:rPr lang="tr-TR" i="1" dirty="0" smtClean="0">
                <a:solidFill>
                  <a:prstClr val="black">
                    <a:lumMod val="50000"/>
                    <a:lumOff val="50000"/>
                  </a:prstClr>
                </a:solidFill>
              </a:rPr>
              <a:t>3.356 </a:t>
            </a:r>
            <a:r>
              <a:rPr lang="tr-TR" i="1" dirty="0" err="1" smtClean="0">
                <a:solidFill>
                  <a:prstClr val="black">
                    <a:lumMod val="50000"/>
                    <a:lumOff val="50000"/>
                  </a:prstClr>
                </a:solidFill>
              </a:rPr>
              <a:t>kWe</a:t>
            </a:r>
            <a:r>
              <a:rPr lang="tr-TR" i="1" dirty="0" smtClean="0">
                <a:solidFill>
                  <a:prstClr val="black">
                    <a:lumMod val="50000"/>
                    <a:lumOff val="50000"/>
                  </a:prstClr>
                </a:solidFill>
              </a:rPr>
              <a:t> kapasitesinde doğalgaz motorun-dan oluşan </a:t>
            </a:r>
            <a:r>
              <a:rPr lang="tr-TR" i="1" dirty="0" err="1" smtClean="0">
                <a:solidFill>
                  <a:prstClr val="black">
                    <a:lumMod val="50000"/>
                    <a:lumOff val="50000"/>
                  </a:prstClr>
                </a:solidFill>
              </a:rPr>
              <a:t>Kojene-rasyon</a:t>
            </a:r>
            <a:r>
              <a:rPr lang="tr-TR" i="1" dirty="0" smtClean="0">
                <a:solidFill>
                  <a:prstClr val="black">
                    <a:lumMod val="50000"/>
                    <a:lumOff val="50000"/>
                  </a:prstClr>
                </a:solidFill>
              </a:rPr>
              <a:t> Sistemi bu-</a:t>
            </a:r>
            <a:r>
              <a:rPr lang="tr-TR" i="1" dirty="0" err="1" smtClean="0">
                <a:solidFill>
                  <a:prstClr val="black">
                    <a:lumMod val="50000"/>
                    <a:lumOff val="50000"/>
                  </a:prstClr>
                </a:solidFill>
              </a:rPr>
              <a:t>lunmaktadır</a:t>
            </a:r>
            <a:r>
              <a:rPr lang="tr-TR" i="1" dirty="0" smtClean="0">
                <a:solidFill>
                  <a:prstClr val="black">
                    <a:lumMod val="50000"/>
                    <a:lumOff val="50000"/>
                  </a:prstClr>
                </a:solidFill>
              </a:rPr>
              <a:t>.</a:t>
            </a:r>
          </a:p>
        </p:txBody>
      </p:sp>
      <p:pic>
        <p:nvPicPr>
          <p:cNvPr id="18" name="Resim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8304" y="65465"/>
            <a:ext cx="1836835" cy="987271"/>
          </a:xfrm>
          <a:prstGeom prst="rect">
            <a:avLst/>
          </a:prstGeom>
        </p:spPr>
      </p:pic>
    </p:spTree>
    <p:extLst>
      <p:ext uri="{BB962C8B-B14F-4D97-AF65-F5344CB8AC3E}">
        <p14:creationId xmlns:p14="http://schemas.microsoft.com/office/powerpoint/2010/main" val="9381698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611561" y="1124744"/>
            <a:ext cx="7920880" cy="0"/>
          </a:xfrm>
          <a:prstGeom prst="line">
            <a:avLst/>
          </a:prstGeom>
          <a:ln w="19050">
            <a:solidFill>
              <a:srgbClr val="408312"/>
            </a:solidFill>
          </a:ln>
          <a:effectLst>
            <a:outerShdw blurRad="50800" dist="38100" dir="5400000" algn="t" rotWithShape="0">
              <a:prstClr val="black">
                <a:alpha val="40000"/>
              </a:prstClr>
            </a:outerShdw>
          </a:effectLst>
        </p:spPr>
        <p:style>
          <a:lnRef idx="1">
            <a:schemeClr val="accent3"/>
          </a:lnRef>
          <a:fillRef idx="0">
            <a:schemeClr val="accent3"/>
          </a:fillRef>
          <a:effectRef idx="0">
            <a:schemeClr val="accent3"/>
          </a:effectRef>
          <a:fontRef idx="minor">
            <a:schemeClr val="tx1"/>
          </a:fontRef>
        </p:style>
      </p:cxnSp>
      <p:sp>
        <p:nvSpPr>
          <p:cNvPr id="12" name="Metin kutusu 7"/>
          <p:cNvSpPr txBox="1"/>
          <p:nvPr/>
        </p:nvSpPr>
        <p:spPr>
          <a:xfrm>
            <a:off x="323527" y="663081"/>
            <a:ext cx="7200801" cy="523220"/>
          </a:xfrm>
          <a:prstGeom prst="rect">
            <a:avLst/>
          </a:prstGeom>
          <a:noFill/>
        </p:spPr>
        <p:txBody>
          <a:bodyPr wrap="square">
            <a:spAutoFit/>
          </a:bodyPr>
          <a:lstStyle/>
          <a:p>
            <a:pPr fontAlgn="auto">
              <a:spcBef>
                <a:spcPts val="0"/>
              </a:spcBef>
              <a:spcAft>
                <a:spcPts val="0"/>
              </a:spcAft>
              <a:defRPr/>
            </a:pPr>
            <a:r>
              <a:rPr lang="tr-TR" sz="2800" b="1" dirty="0">
                <a:solidFill>
                  <a:schemeClr val="tx1">
                    <a:lumMod val="75000"/>
                    <a:lumOff val="25000"/>
                  </a:schemeClr>
                </a:solidFill>
              </a:rPr>
              <a:t>   </a:t>
            </a:r>
            <a:r>
              <a:rPr lang="tr-TR" sz="2800" i="1" dirty="0" smtClean="0">
                <a:solidFill>
                  <a:srgbClr val="408312"/>
                </a:solidFill>
              </a:rPr>
              <a:t>UYGULAMALARDAN ÖRNEKLER...5</a:t>
            </a:r>
            <a:endParaRPr lang="tr-TR" sz="2800" i="1" dirty="0">
              <a:solidFill>
                <a:srgbClr val="408312"/>
              </a:solidFill>
            </a:endParaRPr>
          </a:p>
        </p:txBody>
      </p:sp>
      <p:sp>
        <p:nvSpPr>
          <p:cNvPr id="15" name="Slide Number Placeholder 13"/>
          <p:cNvSpPr>
            <a:spLocks noGrp="1"/>
          </p:cNvSpPr>
          <p:nvPr>
            <p:ph type="sldNum" sz="quarter" idx="12"/>
          </p:nvPr>
        </p:nvSpPr>
        <p:spPr>
          <a:xfrm>
            <a:off x="6876256" y="6356352"/>
            <a:ext cx="2133600" cy="365125"/>
          </a:xfrm>
        </p:spPr>
        <p:txBody>
          <a:bodyPr/>
          <a:lstStyle/>
          <a:p>
            <a:r>
              <a:rPr lang="tr-TR" sz="1800" dirty="0" smtClean="0"/>
              <a:t>16</a:t>
            </a:r>
            <a:endParaRPr lang="tr-TR" sz="1800" dirty="0"/>
          </a:p>
        </p:txBody>
      </p:sp>
      <p:pic>
        <p:nvPicPr>
          <p:cNvPr id="9" name="Picture 8" descr="D:\Ahmet_Gunay_UV_Isler\Tres Eenrji\PP Sunum\imgs\tresfon.png"/>
          <p:cNvPicPr>
            <a:picLocks noChangeAspect="1" noChangeArrowheads="1"/>
          </p:cNvPicPr>
          <p:nvPr/>
        </p:nvPicPr>
        <p:blipFill>
          <a:blip r:embed="rId2" cstate="print">
            <a:extLst>
              <a:ext uri="{28A0092B-C50C-407E-A947-70E740481C1C}">
                <a14:useLocalDpi xmlns:a14="http://schemas.microsoft.com/office/drawing/2010/main" val="0"/>
              </a:ext>
            </a:extLst>
          </a:blip>
          <a:srcRect l="20956" b="1526"/>
          <a:stretch>
            <a:fillRect/>
          </a:stretch>
        </p:blipFill>
        <p:spPr bwMode="auto">
          <a:xfrm rot="16200000">
            <a:off x="157199" y="1867136"/>
            <a:ext cx="4869162" cy="511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07504" y="1268760"/>
            <a:ext cx="5544616" cy="1477328"/>
          </a:xfrm>
          <a:prstGeom prst="rect">
            <a:avLst/>
          </a:prstGeom>
          <a:noFill/>
        </p:spPr>
        <p:txBody>
          <a:bodyPr wrap="square" rtlCol="0">
            <a:spAutoFit/>
          </a:bodyPr>
          <a:lstStyle/>
          <a:p>
            <a:pPr lvl="1"/>
            <a:r>
              <a:rPr lang="tr-TR" b="1" i="1" dirty="0" err="1" smtClean="0">
                <a:solidFill>
                  <a:srgbClr val="408312"/>
                </a:solidFill>
              </a:rPr>
              <a:t>Tezol</a:t>
            </a:r>
            <a:r>
              <a:rPr lang="tr-TR" b="1" i="1" dirty="0" smtClean="0">
                <a:solidFill>
                  <a:srgbClr val="408312"/>
                </a:solidFill>
              </a:rPr>
              <a:t> Kağıt Ürünleri Fabrikas</a:t>
            </a:r>
            <a:r>
              <a:rPr lang="tr-TR" b="1" i="1" dirty="0" smtClean="0">
                <a:solidFill>
                  <a:schemeClr val="tx1">
                    <a:lumMod val="75000"/>
                    <a:lumOff val="25000"/>
                  </a:schemeClr>
                </a:solidFill>
              </a:rPr>
              <a:t>ı / 2 x 3.356 </a:t>
            </a:r>
            <a:r>
              <a:rPr lang="tr-TR" b="1" i="1" dirty="0" err="1" smtClean="0">
                <a:solidFill>
                  <a:schemeClr val="tx1">
                    <a:lumMod val="75000"/>
                    <a:lumOff val="25000"/>
                  </a:schemeClr>
                </a:solidFill>
              </a:rPr>
              <a:t>kWe</a:t>
            </a:r>
            <a:endParaRPr lang="tr-TR" b="1" i="1" dirty="0" smtClean="0">
              <a:solidFill>
                <a:schemeClr val="tx1">
                  <a:lumMod val="75000"/>
                  <a:lumOff val="25000"/>
                </a:schemeClr>
              </a:solidFill>
            </a:endParaRPr>
          </a:p>
          <a:p>
            <a:pPr lvl="1"/>
            <a:r>
              <a:rPr lang="tr-TR" b="1" i="1" dirty="0" err="1" smtClean="0">
                <a:solidFill>
                  <a:schemeClr val="tx1">
                    <a:lumMod val="75000"/>
                    <a:lumOff val="25000"/>
                  </a:schemeClr>
                </a:solidFill>
              </a:rPr>
              <a:t>Kojenerasyon</a:t>
            </a:r>
            <a:r>
              <a:rPr lang="tr-TR" b="1" i="1" dirty="0" smtClean="0">
                <a:solidFill>
                  <a:schemeClr val="tx1">
                    <a:lumMod val="75000"/>
                    <a:lumOff val="25000"/>
                  </a:schemeClr>
                </a:solidFill>
              </a:rPr>
              <a:t> Tesisi /  İzmir</a:t>
            </a:r>
          </a:p>
          <a:p>
            <a:pPr marL="285750" indent="-285750">
              <a:buFont typeface="Arial" pitchFamily="34" charset="0"/>
              <a:buChar char="•"/>
            </a:pPr>
            <a:endParaRPr lang="tr-TR" dirty="0" smtClean="0">
              <a:solidFill>
                <a:prstClr val="black">
                  <a:lumMod val="50000"/>
                  <a:lumOff val="50000"/>
                </a:prstClr>
              </a:solidFill>
            </a:endParaRPr>
          </a:p>
          <a:p>
            <a:pPr marL="285750" indent="-285750">
              <a:buFont typeface="Arial" pitchFamily="34" charset="0"/>
              <a:buChar char="•"/>
            </a:pPr>
            <a:endParaRPr lang="tr-TR" dirty="0">
              <a:solidFill>
                <a:prstClr val="black">
                  <a:lumMod val="50000"/>
                  <a:lumOff val="50000"/>
                </a:prstClr>
              </a:solidFill>
            </a:endParaRPr>
          </a:p>
          <a:p>
            <a:pPr marL="285750" indent="-285750">
              <a:buFont typeface="Arial" pitchFamily="34" charset="0"/>
              <a:buChar char="•"/>
            </a:pPr>
            <a:endParaRPr lang="tr-TR" dirty="0"/>
          </a:p>
        </p:txBody>
      </p:sp>
      <p:pic>
        <p:nvPicPr>
          <p:cNvPr id="2" name="Picture 1" descr="3e5da4b72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148" y="2352006"/>
            <a:ext cx="2809732" cy="1871984"/>
          </a:xfrm>
          <a:prstGeom prst="rect">
            <a:avLst/>
          </a:prstGeom>
        </p:spPr>
      </p:pic>
      <p:pic>
        <p:nvPicPr>
          <p:cNvPr id="3" name="Picture 2" descr="08f808e03f.-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3888" y="2352006"/>
            <a:ext cx="2809732" cy="1871984"/>
          </a:xfrm>
          <a:prstGeom prst="rect">
            <a:avLst/>
          </a:prstGeom>
        </p:spPr>
      </p:pic>
      <p:pic>
        <p:nvPicPr>
          <p:cNvPr id="5" name="Picture 4" descr="tezol_1237447394.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6136" y="1329102"/>
            <a:ext cx="2880320" cy="659738"/>
          </a:xfrm>
          <a:prstGeom prst="rect">
            <a:avLst/>
          </a:prstGeom>
        </p:spPr>
      </p:pic>
      <p:sp>
        <p:nvSpPr>
          <p:cNvPr id="18" name="TextBox 17"/>
          <p:cNvSpPr txBox="1"/>
          <p:nvPr/>
        </p:nvSpPr>
        <p:spPr>
          <a:xfrm>
            <a:off x="6156176" y="1988840"/>
            <a:ext cx="2664296" cy="3139321"/>
          </a:xfrm>
          <a:prstGeom prst="rect">
            <a:avLst/>
          </a:prstGeom>
          <a:noFill/>
        </p:spPr>
        <p:txBody>
          <a:bodyPr wrap="square" rtlCol="0">
            <a:spAutoFit/>
          </a:bodyPr>
          <a:lstStyle/>
          <a:p>
            <a:pPr lvl="1"/>
            <a:r>
              <a:rPr lang="tr-TR" i="1" dirty="0" smtClean="0">
                <a:solidFill>
                  <a:prstClr val="black">
                    <a:lumMod val="50000"/>
                    <a:lumOff val="50000"/>
                  </a:prstClr>
                </a:solidFill>
              </a:rPr>
              <a:t>TEZOL KAĞIT ÜRÜNLERİ FABRİKASI; </a:t>
            </a:r>
          </a:p>
          <a:p>
            <a:pPr lvl="1"/>
            <a:r>
              <a:rPr lang="tr-TR" i="1" dirty="0" smtClean="0">
                <a:solidFill>
                  <a:prstClr val="black">
                    <a:lumMod val="50000"/>
                    <a:lumOff val="50000"/>
                  </a:prstClr>
                </a:solidFill>
              </a:rPr>
              <a:t>İzmir Torbalı’ da </a:t>
            </a:r>
            <a:r>
              <a:rPr lang="tr-TR" i="1" dirty="0">
                <a:solidFill>
                  <a:prstClr val="black">
                    <a:lumMod val="50000"/>
                    <a:lumOff val="50000"/>
                  </a:prstClr>
                </a:solidFill>
              </a:rPr>
              <a:t>kurulu </a:t>
            </a:r>
            <a:r>
              <a:rPr lang="tr-TR" i="1" dirty="0" smtClean="0">
                <a:solidFill>
                  <a:prstClr val="black">
                    <a:lumMod val="50000"/>
                    <a:lumOff val="50000"/>
                  </a:prstClr>
                </a:solidFill>
              </a:rPr>
              <a:t>olan </a:t>
            </a:r>
            <a:r>
              <a:rPr lang="tr-TR" i="1" dirty="0">
                <a:solidFill>
                  <a:prstClr val="black">
                    <a:lumMod val="50000"/>
                    <a:lumOff val="50000"/>
                  </a:prstClr>
                </a:solidFill>
              </a:rPr>
              <a:t>K</a:t>
            </a:r>
            <a:r>
              <a:rPr lang="tr-TR" i="1" dirty="0" smtClean="0">
                <a:solidFill>
                  <a:prstClr val="black">
                    <a:lumMod val="50000"/>
                    <a:lumOff val="50000"/>
                  </a:prstClr>
                </a:solidFill>
              </a:rPr>
              <a:t>ağıt Üretim Fabrikasında </a:t>
            </a:r>
            <a:r>
              <a:rPr lang="tr-TR" i="1" dirty="0">
                <a:solidFill>
                  <a:prstClr val="black">
                    <a:lumMod val="50000"/>
                    <a:lumOff val="50000"/>
                  </a:prstClr>
                </a:solidFill>
              </a:rPr>
              <a:t>2 adet </a:t>
            </a:r>
            <a:r>
              <a:rPr lang="tr-TR" i="1" dirty="0" smtClean="0">
                <a:solidFill>
                  <a:prstClr val="black">
                    <a:lumMod val="50000"/>
                    <a:lumOff val="50000"/>
                  </a:prstClr>
                </a:solidFill>
              </a:rPr>
              <a:t>3.356 </a:t>
            </a:r>
            <a:r>
              <a:rPr lang="tr-TR" i="1" dirty="0" err="1" smtClean="0">
                <a:solidFill>
                  <a:prstClr val="black">
                    <a:lumMod val="50000"/>
                    <a:lumOff val="50000"/>
                  </a:prstClr>
                </a:solidFill>
              </a:rPr>
              <a:t>kWe</a:t>
            </a:r>
            <a:r>
              <a:rPr lang="tr-TR" i="1" dirty="0" smtClean="0">
                <a:solidFill>
                  <a:prstClr val="black">
                    <a:lumMod val="50000"/>
                    <a:lumOff val="50000"/>
                  </a:prstClr>
                </a:solidFill>
              </a:rPr>
              <a:t> kapasitesinde doğal-gaz motorundan oluşan Kojenerasyon Sistemi bulun-maktadır.</a:t>
            </a:r>
          </a:p>
        </p:txBody>
      </p:sp>
      <p:sp>
        <p:nvSpPr>
          <p:cNvPr id="19" name="TextBox 18"/>
          <p:cNvSpPr txBox="1"/>
          <p:nvPr/>
        </p:nvSpPr>
        <p:spPr>
          <a:xfrm>
            <a:off x="179512" y="4440014"/>
            <a:ext cx="6264696" cy="1077218"/>
          </a:xfrm>
          <a:prstGeom prst="rect">
            <a:avLst/>
          </a:prstGeom>
          <a:noFill/>
        </p:spPr>
        <p:txBody>
          <a:bodyPr wrap="square" rtlCol="0">
            <a:spAutoFit/>
          </a:bodyPr>
          <a:lstStyle/>
          <a:p>
            <a:pPr lvl="1" algn="just"/>
            <a:r>
              <a:rPr lang="tr-TR" sz="1600" i="1" dirty="0" smtClean="0">
                <a:solidFill>
                  <a:prstClr val="black">
                    <a:lumMod val="50000"/>
                    <a:lumOff val="50000"/>
                  </a:prstClr>
                </a:solidFill>
              </a:rPr>
              <a:t>Doğalgaz motorlarından üretilen elektrik enerjisi işletme tüketiminde, ısı enerjisi üretim hattının gereksinim duyduğu noktalarda entegre edilerek kullanılmıştır. Kağıt üretiminde Gaz Motoru uygulaması yapılması farklılık göstermektedir.</a:t>
            </a:r>
            <a:endParaRPr lang="tr-TR" sz="1600" i="1" dirty="0">
              <a:solidFill>
                <a:prstClr val="black">
                  <a:lumMod val="50000"/>
                  <a:lumOff val="50000"/>
                </a:prstClr>
              </a:solidFill>
            </a:endParaRPr>
          </a:p>
        </p:txBody>
      </p:sp>
      <p:pic>
        <p:nvPicPr>
          <p:cNvPr id="13" name="Resim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08304" y="65465"/>
            <a:ext cx="1836835" cy="987271"/>
          </a:xfrm>
          <a:prstGeom prst="rect">
            <a:avLst/>
          </a:prstGeom>
        </p:spPr>
      </p:pic>
    </p:spTree>
    <p:extLst>
      <p:ext uri="{BB962C8B-B14F-4D97-AF65-F5344CB8AC3E}">
        <p14:creationId xmlns:p14="http://schemas.microsoft.com/office/powerpoint/2010/main" val="10290732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611561" y="1124744"/>
            <a:ext cx="7920880" cy="0"/>
          </a:xfrm>
          <a:prstGeom prst="line">
            <a:avLst/>
          </a:prstGeom>
          <a:ln w="19050">
            <a:solidFill>
              <a:srgbClr val="408312"/>
            </a:solidFill>
          </a:ln>
          <a:effectLst>
            <a:outerShdw blurRad="50800" dist="38100" dir="5400000" algn="t" rotWithShape="0">
              <a:prstClr val="black">
                <a:alpha val="40000"/>
              </a:prstClr>
            </a:outerShdw>
          </a:effectLst>
        </p:spPr>
        <p:style>
          <a:lnRef idx="1">
            <a:schemeClr val="accent3"/>
          </a:lnRef>
          <a:fillRef idx="0">
            <a:schemeClr val="accent3"/>
          </a:fillRef>
          <a:effectRef idx="0">
            <a:schemeClr val="accent3"/>
          </a:effectRef>
          <a:fontRef idx="minor">
            <a:schemeClr val="tx1"/>
          </a:fontRef>
        </p:style>
      </p:cxnSp>
      <p:sp>
        <p:nvSpPr>
          <p:cNvPr id="12" name="Metin kutusu 7"/>
          <p:cNvSpPr txBox="1"/>
          <p:nvPr/>
        </p:nvSpPr>
        <p:spPr>
          <a:xfrm>
            <a:off x="323527" y="663081"/>
            <a:ext cx="7200801" cy="523220"/>
          </a:xfrm>
          <a:prstGeom prst="rect">
            <a:avLst/>
          </a:prstGeom>
          <a:noFill/>
        </p:spPr>
        <p:txBody>
          <a:bodyPr wrap="square">
            <a:spAutoFit/>
          </a:bodyPr>
          <a:lstStyle/>
          <a:p>
            <a:pPr fontAlgn="auto">
              <a:spcBef>
                <a:spcPts val="0"/>
              </a:spcBef>
              <a:spcAft>
                <a:spcPts val="0"/>
              </a:spcAft>
              <a:defRPr/>
            </a:pPr>
            <a:r>
              <a:rPr lang="tr-TR" sz="2800" b="1" dirty="0">
                <a:solidFill>
                  <a:schemeClr val="tx1">
                    <a:lumMod val="75000"/>
                    <a:lumOff val="25000"/>
                  </a:schemeClr>
                </a:solidFill>
              </a:rPr>
              <a:t>   </a:t>
            </a:r>
            <a:r>
              <a:rPr lang="tr-TR" sz="2800" i="1" dirty="0" smtClean="0">
                <a:solidFill>
                  <a:srgbClr val="408312"/>
                </a:solidFill>
              </a:rPr>
              <a:t>UYGULAMALARDAN ÖRNEKLER...6</a:t>
            </a:r>
            <a:endParaRPr lang="tr-TR" sz="2800" i="1" dirty="0">
              <a:solidFill>
                <a:srgbClr val="408312"/>
              </a:solidFill>
            </a:endParaRPr>
          </a:p>
        </p:txBody>
      </p:sp>
      <p:sp>
        <p:nvSpPr>
          <p:cNvPr id="15" name="Slide Number Placeholder 13"/>
          <p:cNvSpPr>
            <a:spLocks noGrp="1"/>
          </p:cNvSpPr>
          <p:nvPr>
            <p:ph type="sldNum" sz="quarter" idx="12"/>
          </p:nvPr>
        </p:nvSpPr>
        <p:spPr>
          <a:xfrm>
            <a:off x="6876256" y="6356352"/>
            <a:ext cx="2133600" cy="365125"/>
          </a:xfrm>
        </p:spPr>
        <p:txBody>
          <a:bodyPr/>
          <a:lstStyle/>
          <a:p>
            <a:r>
              <a:rPr lang="tr-TR" sz="1800" dirty="0" smtClean="0"/>
              <a:t>17</a:t>
            </a:r>
            <a:endParaRPr lang="tr-TR" sz="1800" dirty="0"/>
          </a:p>
        </p:txBody>
      </p:sp>
      <p:pic>
        <p:nvPicPr>
          <p:cNvPr id="9" name="Picture 8" descr="D:\Ahmet_Gunay_UV_Isler\Tres Eenrji\PP Sunum\imgs\tresfon.png"/>
          <p:cNvPicPr>
            <a:picLocks noChangeAspect="1" noChangeArrowheads="1"/>
          </p:cNvPicPr>
          <p:nvPr/>
        </p:nvPicPr>
        <p:blipFill>
          <a:blip r:embed="rId2" cstate="print">
            <a:extLst>
              <a:ext uri="{28A0092B-C50C-407E-A947-70E740481C1C}">
                <a14:useLocalDpi xmlns:a14="http://schemas.microsoft.com/office/drawing/2010/main" val="0"/>
              </a:ext>
            </a:extLst>
          </a:blip>
          <a:srcRect l="20956" b="1526"/>
          <a:stretch>
            <a:fillRect/>
          </a:stretch>
        </p:blipFill>
        <p:spPr bwMode="auto">
          <a:xfrm rot="16200000">
            <a:off x="157199" y="1867136"/>
            <a:ext cx="4869162" cy="511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07504" y="1268760"/>
            <a:ext cx="5544616" cy="1477328"/>
          </a:xfrm>
          <a:prstGeom prst="rect">
            <a:avLst/>
          </a:prstGeom>
          <a:noFill/>
        </p:spPr>
        <p:txBody>
          <a:bodyPr wrap="square" rtlCol="0">
            <a:spAutoFit/>
          </a:bodyPr>
          <a:lstStyle/>
          <a:p>
            <a:pPr lvl="1"/>
            <a:r>
              <a:rPr lang="tr-TR" b="1" i="1" dirty="0" smtClean="0">
                <a:solidFill>
                  <a:srgbClr val="408312"/>
                </a:solidFill>
              </a:rPr>
              <a:t>Banvit Tavuk ve Et Ürünleri Fabrikas</a:t>
            </a:r>
            <a:r>
              <a:rPr lang="tr-TR" b="1" i="1" dirty="0" smtClean="0">
                <a:solidFill>
                  <a:schemeClr val="tx1">
                    <a:lumMod val="75000"/>
                    <a:lumOff val="25000"/>
                  </a:schemeClr>
                </a:solidFill>
              </a:rPr>
              <a:t>ı / 8.716 </a:t>
            </a:r>
            <a:r>
              <a:rPr lang="tr-TR" b="1" i="1" dirty="0" err="1" smtClean="0">
                <a:solidFill>
                  <a:schemeClr val="tx1">
                    <a:lumMod val="75000"/>
                    <a:lumOff val="25000"/>
                  </a:schemeClr>
                </a:solidFill>
              </a:rPr>
              <a:t>kWe</a:t>
            </a:r>
            <a:endParaRPr lang="tr-TR" b="1" i="1" dirty="0" smtClean="0">
              <a:solidFill>
                <a:schemeClr val="tx1">
                  <a:lumMod val="75000"/>
                  <a:lumOff val="25000"/>
                </a:schemeClr>
              </a:solidFill>
            </a:endParaRPr>
          </a:p>
          <a:p>
            <a:pPr lvl="1"/>
            <a:r>
              <a:rPr lang="tr-TR" b="1" i="1" dirty="0" err="1" smtClean="0">
                <a:solidFill>
                  <a:schemeClr val="tx1">
                    <a:lumMod val="75000"/>
                    <a:lumOff val="25000"/>
                  </a:schemeClr>
                </a:solidFill>
              </a:rPr>
              <a:t>Kojenerasyon</a:t>
            </a:r>
            <a:r>
              <a:rPr lang="tr-TR" b="1" i="1" dirty="0" smtClean="0">
                <a:solidFill>
                  <a:schemeClr val="tx1">
                    <a:lumMod val="75000"/>
                    <a:lumOff val="25000"/>
                  </a:schemeClr>
                </a:solidFill>
              </a:rPr>
              <a:t> Tesisi /  Bandırma</a:t>
            </a:r>
          </a:p>
          <a:p>
            <a:pPr marL="285750" indent="-285750">
              <a:buFont typeface="Arial" pitchFamily="34" charset="0"/>
              <a:buChar char="•"/>
            </a:pPr>
            <a:endParaRPr lang="tr-TR" dirty="0" smtClean="0">
              <a:solidFill>
                <a:prstClr val="black">
                  <a:lumMod val="50000"/>
                  <a:lumOff val="50000"/>
                </a:prstClr>
              </a:solidFill>
            </a:endParaRPr>
          </a:p>
          <a:p>
            <a:pPr marL="285750" indent="-285750">
              <a:buFont typeface="Arial" pitchFamily="34" charset="0"/>
              <a:buChar char="•"/>
            </a:pPr>
            <a:endParaRPr lang="tr-TR" dirty="0">
              <a:solidFill>
                <a:prstClr val="black">
                  <a:lumMod val="50000"/>
                  <a:lumOff val="50000"/>
                </a:prstClr>
              </a:solidFill>
            </a:endParaRPr>
          </a:p>
          <a:p>
            <a:pPr marL="285750" indent="-285750">
              <a:buFont typeface="Arial" pitchFamily="34" charset="0"/>
              <a:buChar char="•"/>
            </a:pPr>
            <a:endParaRPr lang="tr-TR" dirty="0"/>
          </a:p>
        </p:txBody>
      </p:sp>
      <p:sp>
        <p:nvSpPr>
          <p:cNvPr id="17" name="TextBox 16"/>
          <p:cNvSpPr txBox="1"/>
          <p:nvPr/>
        </p:nvSpPr>
        <p:spPr>
          <a:xfrm>
            <a:off x="107504" y="4985881"/>
            <a:ext cx="5832648" cy="1569660"/>
          </a:xfrm>
          <a:prstGeom prst="rect">
            <a:avLst/>
          </a:prstGeom>
          <a:noFill/>
        </p:spPr>
        <p:txBody>
          <a:bodyPr wrap="square" rtlCol="0">
            <a:spAutoFit/>
          </a:bodyPr>
          <a:lstStyle/>
          <a:p>
            <a:pPr lvl="1" algn="just"/>
            <a:r>
              <a:rPr lang="tr-TR" sz="1600" i="1" dirty="0" smtClean="0">
                <a:solidFill>
                  <a:prstClr val="black">
                    <a:lumMod val="50000"/>
                    <a:lumOff val="50000"/>
                  </a:prstClr>
                </a:solidFill>
              </a:rPr>
              <a:t>Doğalgaz motorlarından üretilen elektrik enerjisi işletme tüketiminde, ısı enerjisi ise sıcak su ve buhar formlarında üretim ihtiyaçlarında kullanılmaktadır. Fark yaratan bir yöntemle üretimin gereksinim duymadığı ısı enerjisi depolanmakta ve sistemin çalışmadığı anlarda kullanıma hazır tutulmaktadır.</a:t>
            </a:r>
            <a:endParaRPr lang="tr-TR" sz="1600" i="1" dirty="0">
              <a:solidFill>
                <a:prstClr val="black">
                  <a:lumMod val="50000"/>
                  <a:lumOff val="50000"/>
                </a:prstClr>
              </a:solidFill>
            </a:endParaRPr>
          </a:p>
        </p:txBody>
      </p:sp>
      <p:sp>
        <p:nvSpPr>
          <p:cNvPr id="21" name="TextBox 20"/>
          <p:cNvSpPr txBox="1"/>
          <p:nvPr/>
        </p:nvSpPr>
        <p:spPr>
          <a:xfrm>
            <a:off x="6084168" y="2073036"/>
            <a:ext cx="2448272" cy="3970318"/>
          </a:xfrm>
          <a:prstGeom prst="rect">
            <a:avLst/>
          </a:prstGeom>
          <a:noFill/>
        </p:spPr>
        <p:txBody>
          <a:bodyPr wrap="square" rtlCol="0">
            <a:spAutoFit/>
          </a:bodyPr>
          <a:lstStyle/>
          <a:p>
            <a:pPr lvl="1"/>
            <a:r>
              <a:rPr lang="tr-TR" i="1" dirty="0" smtClean="0">
                <a:solidFill>
                  <a:prstClr val="black">
                    <a:lumMod val="50000"/>
                    <a:lumOff val="50000"/>
                  </a:prstClr>
                </a:solidFill>
              </a:rPr>
              <a:t>BANVİT TAVUK ve ET ÜRÜNLERİ FABRİKASI; </a:t>
            </a:r>
          </a:p>
          <a:p>
            <a:pPr lvl="1"/>
            <a:r>
              <a:rPr lang="tr-TR" i="1" dirty="0" smtClean="0">
                <a:solidFill>
                  <a:prstClr val="black">
                    <a:lumMod val="50000"/>
                    <a:lumOff val="50000"/>
                  </a:prstClr>
                </a:solidFill>
              </a:rPr>
              <a:t>Balıkesir Bandırma’ da </a:t>
            </a:r>
            <a:r>
              <a:rPr lang="tr-TR" i="1" dirty="0">
                <a:solidFill>
                  <a:prstClr val="black">
                    <a:lumMod val="50000"/>
                    <a:lumOff val="50000"/>
                  </a:prstClr>
                </a:solidFill>
              </a:rPr>
              <a:t>kurulu </a:t>
            </a:r>
            <a:r>
              <a:rPr lang="tr-TR" i="1" dirty="0" smtClean="0">
                <a:solidFill>
                  <a:prstClr val="black">
                    <a:lumMod val="50000"/>
                    <a:lumOff val="50000"/>
                  </a:prstClr>
                </a:solidFill>
              </a:rPr>
              <a:t>olan işletmede</a:t>
            </a:r>
          </a:p>
          <a:p>
            <a:pPr lvl="1"/>
            <a:r>
              <a:rPr lang="tr-TR" i="1" dirty="0" smtClean="0">
                <a:solidFill>
                  <a:prstClr val="black">
                    <a:lumMod val="50000"/>
                    <a:lumOff val="50000"/>
                  </a:prstClr>
                </a:solidFill>
              </a:rPr>
              <a:t>3 Adet doğalgaz motor bloğundan oluşan, toplam 8.716 </a:t>
            </a:r>
            <a:r>
              <a:rPr lang="tr-TR" i="1" dirty="0" err="1" smtClean="0">
                <a:solidFill>
                  <a:prstClr val="black">
                    <a:lumMod val="50000"/>
                    <a:lumOff val="50000"/>
                  </a:prstClr>
                </a:solidFill>
              </a:rPr>
              <a:t>kWe</a:t>
            </a:r>
            <a:r>
              <a:rPr lang="tr-TR" i="1" dirty="0" smtClean="0">
                <a:solidFill>
                  <a:prstClr val="black">
                    <a:lumMod val="50000"/>
                    <a:lumOff val="50000"/>
                  </a:prstClr>
                </a:solidFill>
              </a:rPr>
              <a:t> kapasitesinde  </a:t>
            </a:r>
            <a:r>
              <a:rPr lang="tr-TR" i="1" dirty="0" err="1" smtClean="0">
                <a:solidFill>
                  <a:prstClr val="black">
                    <a:lumMod val="50000"/>
                    <a:lumOff val="50000"/>
                  </a:prstClr>
                </a:solidFill>
              </a:rPr>
              <a:t>Kojenerasyon</a:t>
            </a:r>
            <a:r>
              <a:rPr lang="tr-TR" i="1" dirty="0" smtClean="0">
                <a:solidFill>
                  <a:prstClr val="black">
                    <a:lumMod val="50000"/>
                    <a:lumOff val="50000"/>
                  </a:prstClr>
                </a:solidFill>
              </a:rPr>
              <a:t> Sistemi</a:t>
            </a:r>
          </a:p>
          <a:p>
            <a:pPr lvl="1"/>
            <a:r>
              <a:rPr lang="tr-TR" i="1" dirty="0" smtClean="0">
                <a:solidFill>
                  <a:prstClr val="black">
                    <a:lumMod val="50000"/>
                    <a:lumOff val="50000"/>
                  </a:prstClr>
                </a:solidFill>
              </a:rPr>
              <a:t>bulunmaktadır.</a:t>
            </a:r>
          </a:p>
        </p:txBody>
      </p:sp>
      <p:pic>
        <p:nvPicPr>
          <p:cNvPr id="18" name="Picture 17" descr="Ekran Resmi 2016-12-05 20.45.0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416" y="1988840"/>
            <a:ext cx="5190728" cy="2905502"/>
          </a:xfrm>
          <a:prstGeom prst="rect">
            <a:avLst/>
          </a:prstGeom>
        </p:spPr>
      </p:pic>
      <p:pic>
        <p:nvPicPr>
          <p:cNvPr id="19" name="Picture 18" descr="Ekran Resmi 2016-12-05 20.45.48.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4248" y="1185804"/>
            <a:ext cx="1420207" cy="803036"/>
          </a:xfrm>
          <a:prstGeom prst="rect">
            <a:avLst/>
          </a:prstGeom>
        </p:spPr>
      </p:pic>
      <p:pic>
        <p:nvPicPr>
          <p:cNvPr id="13" name="Resim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8304" y="65465"/>
            <a:ext cx="1836835" cy="987271"/>
          </a:xfrm>
          <a:prstGeom prst="rect">
            <a:avLst/>
          </a:prstGeom>
        </p:spPr>
      </p:pic>
    </p:spTree>
    <p:extLst>
      <p:ext uri="{BB962C8B-B14F-4D97-AF65-F5344CB8AC3E}">
        <p14:creationId xmlns:p14="http://schemas.microsoft.com/office/powerpoint/2010/main" val="37882174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611561" y="1124744"/>
            <a:ext cx="7920880" cy="0"/>
          </a:xfrm>
          <a:prstGeom prst="line">
            <a:avLst/>
          </a:prstGeom>
          <a:ln w="19050">
            <a:solidFill>
              <a:srgbClr val="408312"/>
            </a:solidFill>
          </a:ln>
          <a:effectLst>
            <a:outerShdw blurRad="50800" dist="38100" dir="5400000" algn="t" rotWithShape="0">
              <a:prstClr val="black">
                <a:alpha val="40000"/>
              </a:prstClr>
            </a:outerShdw>
          </a:effectLst>
        </p:spPr>
        <p:style>
          <a:lnRef idx="1">
            <a:schemeClr val="accent3"/>
          </a:lnRef>
          <a:fillRef idx="0">
            <a:schemeClr val="accent3"/>
          </a:fillRef>
          <a:effectRef idx="0">
            <a:schemeClr val="accent3"/>
          </a:effectRef>
          <a:fontRef idx="minor">
            <a:schemeClr val="tx1"/>
          </a:fontRef>
        </p:style>
      </p:cxnSp>
      <p:sp>
        <p:nvSpPr>
          <p:cNvPr id="12" name="Metin kutusu 7"/>
          <p:cNvSpPr txBox="1"/>
          <p:nvPr/>
        </p:nvSpPr>
        <p:spPr>
          <a:xfrm>
            <a:off x="323527" y="663081"/>
            <a:ext cx="7200801" cy="523220"/>
          </a:xfrm>
          <a:prstGeom prst="rect">
            <a:avLst/>
          </a:prstGeom>
          <a:noFill/>
        </p:spPr>
        <p:txBody>
          <a:bodyPr wrap="square">
            <a:spAutoFit/>
          </a:bodyPr>
          <a:lstStyle/>
          <a:p>
            <a:pPr fontAlgn="auto">
              <a:spcBef>
                <a:spcPts val="0"/>
              </a:spcBef>
              <a:spcAft>
                <a:spcPts val="0"/>
              </a:spcAft>
              <a:defRPr/>
            </a:pPr>
            <a:r>
              <a:rPr lang="tr-TR" sz="2800" b="1" dirty="0">
                <a:solidFill>
                  <a:schemeClr val="tx1">
                    <a:lumMod val="75000"/>
                    <a:lumOff val="25000"/>
                  </a:schemeClr>
                </a:solidFill>
              </a:rPr>
              <a:t>   </a:t>
            </a:r>
            <a:r>
              <a:rPr lang="tr-TR" sz="2800" i="1" dirty="0" smtClean="0">
                <a:solidFill>
                  <a:srgbClr val="408312"/>
                </a:solidFill>
              </a:rPr>
              <a:t>UYGULAMALARDAN ÖRNEKLER...7</a:t>
            </a:r>
            <a:endParaRPr lang="tr-TR" sz="2800" i="1" dirty="0">
              <a:solidFill>
                <a:srgbClr val="408312"/>
              </a:solidFill>
            </a:endParaRPr>
          </a:p>
        </p:txBody>
      </p:sp>
      <p:sp>
        <p:nvSpPr>
          <p:cNvPr id="15" name="Slide Number Placeholder 13"/>
          <p:cNvSpPr>
            <a:spLocks noGrp="1"/>
          </p:cNvSpPr>
          <p:nvPr>
            <p:ph type="sldNum" sz="quarter" idx="12"/>
          </p:nvPr>
        </p:nvSpPr>
        <p:spPr>
          <a:xfrm>
            <a:off x="6876256" y="6356352"/>
            <a:ext cx="2133600" cy="365125"/>
          </a:xfrm>
        </p:spPr>
        <p:txBody>
          <a:bodyPr/>
          <a:lstStyle/>
          <a:p>
            <a:r>
              <a:rPr lang="tr-TR" sz="1800" dirty="0" smtClean="0"/>
              <a:t>18</a:t>
            </a:r>
            <a:endParaRPr lang="tr-TR" sz="1800" dirty="0"/>
          </a:p>
        </p:txBody>
      </p:sp>
      <p:pic>
        <p:nvPicPr>
          <p:cNvPr id="9" name="Picture 8" descr="D:\Ahmet_Gunay_UV_Isler\Tres Eenrji\PP Sunum\imgs\tresfon.png"/>
          <p:cNvPicPr>
            <a:picLocks noChangeAspect="1" noChangeArrowheads="1"/>
          </p:cNvPicPr>
          <p:nvPr/>
        </p:nvPicPr>
        <p:blipFill>
          <a:blip r:embed="rId2" cstate="print">
            <a:extLst>
              <a:ext uri="{28A0092B-C50C-407E-A947-70E740481C1C}">
                <a14:useLocalDpi xmlns:a14="http://schemas.microsoft.com/office/drawing/2010/main" val="0"/>
              </a:ext>
            </a:extLst>
          </a:blip>
          <a:srcRect l="20956" b="1526"/>
          <a:stretch>
            <a:fillRect/>
          </a:stretch>
        </p:blipFill>
        <p:spPr bwMode="auto">
          <a:xfrm rot="16200000">
            <a:off x="157199" y="1867136"/>
            <a:ext cx="4869162" cy="511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07504" y="1268760"/>
            <a:ext cx="5544616" cy="1477328"/>
          </a:xfrm>
          <a:prstGeom prst="rect">
            <a:avLst/>
          </a:prstGeom>
          <a:noFill/>
        </p:spPr>
        <p:txBody>
          <a:bodyPr wrap="square" rtlCol="0">
            <a:spAutoFit/>
          </a:bodyPr>
          <a:lstStyle/>
          <a:p>
            <a:pPr lvl="1"/>
            <a:r>
              <a:rPr lang="tr-TR" b="1" i="1" dirty="0" smtClean="0">
                <a:solidFill>
                  <a:srgbClr val="408312"/>
                </a:solidFill>
              </a:rPr>
              <a:t>Van AVM</a:t>
            </a:r>
            <a:r>
              <a:rPr lang="tr-TR" b="1" i="1" dirty="0" smtClean="0">
                <a:solidFill>
                  <a:schemeClr val="tx1">
                    <a:lumMod val="75000"/>
                    <a:lumOff val="25000"/>
                  </a:schemeClr>
                </a:solidFill>
              </a:rPr>
              <a:t> / 1.600 </a:t>
            </a:r>
            <a:r>
              <a:rPr lang="tr-TR" b="1" i="1" dirty="0" err="1" smtClean="0">
                <a:solidFill>
                  <a:schemeClr val="tx1">
                    <a:lumMod val="75000"/>
                    <a:lumOff val="25000"/>
                  </a:schemeClr>
                </a:solidFill>
              </a:rPr>
              <a:t>kWe</a:t>
            </a:r>
            <a:endParaRPr lang="tr-TR" b="1" i="1" dirty="0" smtClean="0">
              <a:solidFill>
                <a:schemeClr val="tx1">
                  <a:lumMod val="75000"/>
                  <a:lumOff val="25000"/>
                </a:schemeClr>
              </a:solidFill>
            </a:endParaRPr>
          </a:p>
          <a:p>
            <a:pPr lvl="1"/>
            <a:r>
              <a:rPr lang="tr-TR" b="1" i="1" dirty="0" err="1" smtClean="0">
                <a:solidFill>
                  <a:schemeClr val="tx1">
                    <a:lumMod val="75000"/>
                    <a:lumOff val="25000"/>
                  </a:schemeClr>
                </a:solidFill>
              </a:rPr>
              <a:t>Trijenerasyon</a:t>
            </a:r>
            <a:r>
              <a:rPr lang="tr-TR" b="1" i="1" dirty="0" smtClean="0">
                <a:solidFill>
                  <a:schemeClr val="tx1">
                    <a:lumMod val="75000"/>
                    <a:lumOff val="25000"/>
                  </a:schemeClr>
                </a:solidFill>
              </a:rPr>
              <a:t> Tesisi /  VAN</a:t>
            </a:r>
          </a:p>
          <a:p>
            <a:pPr marL="285750" indent="-285750">
              <a:buFont typeface="Arial" pitchFamily="34" charset="0"/>
              <a:buChar char="•"/>
            </a:pPr>
            <a:endParaRPr lang="tr-TR" dirty="0" smtClean="0">
              <a:solidFill>
                <a:prstClr val="black">
                  <a:lumMod val="50000"/>
                  <a:lumOff val="50000"/>
                </a:prstClr>
              </a:solidFill>
            </a:endParaRPr>
          </a:p>
          <a:p>
            <a:pPr marL="285750" indent="-285750">
              <a:buFont typeface="Arial" pitchFamily="34" charset="0"/>
              <a:buChar char="•"/>
            </a:pPr>
            <a:endParaRPr lang="tr-TR" dirty="0">
              <a:solidFill>
                <a:prstClr val="black">
                  <a:lumMod val="50000"/>
                  <a:lumOff val="50000"/>
                </a:prstClr>
              </a:solidFill>
            </a:endParaRPr>
          </a:p>
          <a:p>
            <a:pPr marL="285750" indent="-285750">
              <a:buFont typeface="Arial" pitchFamily="34" charset="0"/>
              <a:buChar char="•"/>
            </a:pPr>
            <a:endParaRPr lang="tr-TR" dirty="0"/>
          </a:p>
        </p:txBody>
      </p:sp>
      <p:sp>
        <p:nvSpPr>
          <p:cNvPr id="17" name="TextBox 16"/>
          <p:cNvSpPr txBox="1"/>
          <p:nvPr/>
        </p:nvSpPr>
        <p:spPr>
          <a:xfrm>
            <a:off x="107504" y="4985881"/>
            <a:ext cx="5976664" cy="1323439"/>
          </a:xfrm>
          <a:prstGeom prst="rect">
            <a:avLst/>
          </a:prstGeom>
          <a:noFill/>
        </p:spPr>
        <p:txBody>
          <a:bodyPr wrap="square" rtlCol="0">
            <a:spAutoFit/>
          </a:bodyPr>
          <a:lstStyle/>
          <a:p>
            <a:pPr lvl="1" algn="just"/>
            <a:r>
              <a:rPr lang="tr-TR" sz="1600" i="1" dirty="0" smtClean="0">
                <a:solidFill>
                  <a:prstClr val="black">
                    <a:lumMod val="50000"/>
                    <a:lumOff val="50000"/>
                  </a:prstClr>
                </a:solidFill>
              </a:rPr>
              <a:t>Doğalgaz motorlarından üretilen elektrik enerjisi işletme tüketiminde, ısı ve buna bağlı soğutma enerjileri yine Alış Veriş Merkezinin ihtiyaçlarında kullanılacaktır.</a:t>
            </a:r>
            <a:r>
              <a:rPr lang="en-US" sz="1600" dirty="0"/>
              <a:t> </a:t>
            </a:r>
            <a:r>
              <a:rPr lang="en-US" sz="1600" i="1" dirty="0" smtClean="0"/>
              <a:t>Van </a:t>
            </a:r>
            <a:r>
              <a:rPr lang="en-US" sz="1600" i="1" dirty="0"/>
              <a:t>AVM, Golden City Awards 2016’da, “</a:t>
            </a:r>
            <a:r>
              <a:rPr lang="en-US" sz="1600" i="1" dirty="0" err="1"/>
              <a:t>Türkiye’nin</a:t>
            </a:r>
            <a:r>
              <a:rPr lang="en-US" sz="1600" i="1" dirty="0"/>
              <a:t> En </a:t>
            </a:r>
            <a:r>
              <a:rPr lang="en-US" sz="1600" i="1" dirty="0" err="1"/>
              <a:t>İyi</a:t>
            </a:r>
            <a:r>
              <a:rPr lang="en-US" sz="1600" i="1" dirty="0"/>
              <a:t> AVM </a:t>
            </a:r>
            <a:r>
              <a:rPr lang="en-US" sz="1600" i="1" dirty="0" err="1"/>
              <a:t>Projesi</a:t>
            </a:r>
            <a:r>
              <a:rPr lang="en-US" sz="1600" i="1" dirty="0"/>
              <a:t>” </a:t>
            </a:r>
            <a:r>
              <a:rPr lang="en-US" sz="1600" i="1" dirty="0" err="1" smtClean="0"/>
              <a:t>ödülünü</a:t>
            </a:r>
            <a:r>
              <a:rPr lang="en-US" sz="1600" i="1" dirty="0" smtClean="0"/>
              <a:t> </a:t>
            </a:r>
            <a:r>
              <a:rPr lang="en-US" sz="1600" i="1" dirty="0" err="1" smtClean="0"/>
              <a:t>almıştır</a:t>
            </a:r>
            <a:r>
              <a:rPr lang="en-US" sz="1600" i="1" dirty="0" smtClean="0"/>
              <a:t>.</a:t>
            </a:r>
            <a:endParaRPr lang="tr-TR" sz="1600" i="1" dirty="0">
              <a:solidFill>
                <a:prstClr val="black">
                  <a:lumMod val="50000"/>
                  <a:lumOff val="50000"/>
                </a:prstClr>
              </a:solidFill>
            </a:endParaRPr>
          </a:p>
        </p:txBody>
      </p:sp>
      <p:sp>
        <p:nvSpPr>
          <p:cNvPr id="21" name="TextBox 20"/>
          <p:cNvSpPr txBox="1"/>
          <p:nvPr/>
        </p:nvSpPr>
        <p:spPr>
          <a:xfrm>
            <a:off x="6012160" y="2512055"/>
            <a:ext cx="2664296" cy="2031325"/>
          </a:xfrm>
          <a:prstGeom prst="rect">
            <a:avLst/>
          </a:prstGeom>
          <a:noFill/>
        </p:spPr>
        <p:txBody>
          <a:bodyPr wrap="square" rtlCol="0">
            <a:spAutoFit/>
          </a:bodyPr>
          <a:lstStyle/>
          <a:p>
            <a:pPr lvl="1"/>
            <a:r>
              <a:rPr lang="tr-TR" i="1" dirty="0" smtClean="0">
                <a:solidFill>
                  <a:prstClr val="black">
                    <a:lumMod val="50000"/>
                    <a:lumOff val="50000"/>
                  </a:prstClr>
                </a:solidFill>
              </a:rPr>
              <a:t>VAN AVM; </a:t>
            </a:r>
          </a:p>
          <a:p>
            <a:pPr lvl="1"/>
            <a:r>
              <a:rPr lang="tr-TR" i="1" dirty="0" smtClean="0">
                <a:solidFill>
                  <a:prstClr val="black">
                    <a:lumMod val="50000"/>
                    <a:lumOff val="50000"/>
                  </a:prstClr>
                </a:solidFill>
              </a:rPr>
              <a:t>Van’ da bulunan Alış Veriş Merkezinde, </a:t>
            </a:r>
          </a:p>
          <a:p>
            <a:pPr lvl="1"/>
            <a:r>
              <a:rPr lang="tr-TR" i="1" dirty="0" smtClean="0">
                <a:solidFill>
                  <a:prstClr val="black">
                    <a:lumMod val="50000"/>
                    <a:lumOff val="50000"/>
                  </a:prstClr>
                </a:solidFill>
              </a:rPr>
              <a:t>Toplam 1.600 </a:t>
            </a:r>
            <a:r>
              <a:rPr lang="tr-TR" i="1" dirty="0" err="1" smtClean="0">
                <a:solidFill>
                  <a:prstClr val="black">
                    <a:lumMod val="50000"/>
                    <a:lumOff val="50000"/>
                  </a:prstClr>
                </a:solidFill>
              </a:rPr>
              <a:t>kWe</a:t>
            </a:r>
            <a:r>
              <a:rPr lang="tr-TR" i="1" dirty="0" smtClean="0">
                <a:solidFill>
                  <a:prstClr val="black">
                    <a:lumMod val="50000"/>
                    <a:lumOff val="50000"/>
                  </a:prstClr>
                </a:solidFill>
              </a:rPr>
              <a:t> kapasitesinde  </a:t>
            </a:r>
            <a:r>
              <a:rPr lang="tr-TR" i="1" dirty="0" err="1" smtClean="0">
                <a:solidFill>
                  <a:prstClr val="black">
                    <a:lumMod val="50000"/>
                    <a:lumOff val="50000"/>
                  </a:prstClr>
                </a:solidFill>
              </a:rPr>
              <a:t>Trjenerasyon</a:t>
            </a:r>
            <a:r>
              <a:rPr lang="tr-TR" i="1" dirty="0" smtClean="0">
                <a:solidFill>
                  <a:prstClr val="black">
                    <a:lumMod val="50000"/>
                    <a:lumOff val="50000"/>
                  </a:prstClr>
                </a:solidFill>
              </a:rPr>
              <a:t> Sistemi</a:t>
            </a:r>
          </a:p>
          <a:p>
            <a:pPr lvl="1"/>
            <a:r>
              <a:rPr lang="tr-TR" i="1" dirty="0" smtClean="0">
                <a:solidFill>
                  <a:prstClr val="black">
                    <a:lumMod val="50000"/>
                    <a:lumOff val="50000"/>
                  </a:prstClr>
                </a:solidFill>
              </a:rPr>
              <a:t>tesis edilmiştir.</a:t>
            </a:r>
          </a:p>
        </p:txBody>
      </p:sp>
      <p:pic>
        <p:nvPicPr>
          <p:cNvPr id="2" name="Picture 1" descr="Ekran Resmi 2016-12-05 23.46.3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416" y="1988840"/>
            <a:ext cx="5334744" cy="2835131"/>
          </a:xfrm>
          <a:prstGeom prst="rect">
            <a:avLst/>
          </a:prstGeom>
        </p:spPr>
      </p:pic>
      <p:pic>
        <p:nvPicPr>
          <p:cNvPr id="3" name="Picture 2" descr="Ekran Resmi 2016-12-05 23.47.19.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240" y="1412776"/>
            <a:ext cx="1455812" cy="998035"/>
          </a:xfrm>
          <a:prstGeom prst="rect">
            <a:avLst/>
          </a:prstGeom>
        </p:spPr>
      </p:pic>
      <p:pic>
        <p:nvPicPr>
          <p:cNvPr id="13" name="Resim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8304" y="65465"/>
            <a:ext cx="1836835" cy="987271"/>
          </a:xfrm>
          <a:prstGeom prst="rect">
            <a:avLst/>
          </a:prstGeom>
        </p:spPr>
      </p:pic>
    </p:spTree>
    <p:extLst>
      <p:ext uri="{BB962C8B-B14F-4D97-AF65-F5344CB8AC3E}">
        <p14:creationId xmlns:p14="http://schemas.microsoft.com/office/powerpoint/2010/main" val="31807875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611561" y="1124744"/>
            <a:ext cx="7920880" cy="0"/>
          </a:xfrm>
          <a:prstGeom prst="line">
            <a:avLst/>
          </a:prstGeom>
          <a:ln w="19050">
            <a:solidFill>
              <a:srgbClr val="408312"/>
            </a:solidFill>
          </a:ln>
          <a:effectLst>
            <a:outerShdw blurRad="50800" dist="38100" dir="5400000" algn="t" rotWithShape="0">
              <a:prstClr val="black">
                <a:alpha val="40000"/>
              </a:prstClr>
            </a:outerShdw>
          </a:effectLst>
        </p:spPr>
        <p:style>
          <a:lnRef idx="1">
            <a:schemeClr val="accent3"/>
          </a:lnRef>
          <a:fillRef idx="0">
            <a:schemeClr val="accent3"/>
          </a:fillRef>
          <a:effectRef idx="0">
            <a:schemeClr val="accent3"/>
          </a:effectRef>
          <a:fontRef idx="minor">
            <a:schemeClr val="tx1"/>
          </a:fontRef>
        </p:style>
      </p:cxnSp>
      <p:sp>
        <p:nvSpPr>
          <p:cNvPr id="12" name="Metin kutusu 7"/>
          <p:cNvSpPr txBox="1"/>
          <p:nvPr/>
        </p:nvSpPr>
        <p:spPr>
          <a:xfrm>
            <a:off x="323527" y="663081"/>
            <a:ext cx="7200801" cy="523220"/>
          </a:xfrm>
          <a:prstGeom prst="rect">
            <a:avLst/>
          </a:prstGeom>
          <a:noFill/>
        </p:spPr>
        <p:txBody>
          <a:bodyPr wrap="square">
            <a:spAutoFit/>
          </a:bodyPr>
          <a:lstStyle/>
          <a:p>
            <a:pPr fontAlgn="auto">
              <a:spcBef>
                <a:spcPts val="0"/>
              </a:spcBef>
              <a:spcAft>
                <a:spcPts val="0"/>
              </a:spcAft>
              <a:defRPr/>
            </a:pPr>
            <a:r>
              <a:rPr lang="tr-TR" sz="2800" b="1" dirty="0">
                <a:solidFill>
                  <a:schemeClr val="tx1">
                    <a:lumMod val="75000"/>
                    <a:lumOff val="25000"/>
                  </a:schemeClr>
                </a:solidFill>
              </a:rPr>
              <a:t>   </a:t>
            </a:r>
            <a:r>
              <a:rPr lang="tr-TR" sz="2800" i="1" dirty="0" smtClean="0">
                <a:solidFill>
                  <a:srgbClr val="408312"/>
                </a:solidFill>
              </a:rPr>
              <a:t>UYGULAMALARDAN ÖRNEKLER...8</a:t>
            </a:r>
            <a:endParaRPr lang="tr-TR" sz="2800" i="1" dirty="0">
              <a:solidFill>
                <a:srgbClr val="408312"/>
              </a:solidFill>
            </a:endParaRPr>
          </a:p>
        </p:txBody>
      </p:sp>
      <p:sp>
        <p:nvSpPr>
          <p:cNvPr id="15" name="Slide Number Placeholder 13"/>
          <p:cNvSpPr>
            <a:spLocks noGrp="1"/>
          </p:cNvSpPr>
          <p:nvPr>
            <p:ph type="sldNum" sz="quarter" idx="12"/>
          </p:nvPr>
        </p:nvSpPr>
        <p:spPr>
          <a:xfrm>
            <a:off x="6876256" y="6356352"/>
            <a:ext cx="2133600" cy="365125"/>
          </a:xfrm>
        </p:spPr>
        <p:txBody>
          <a:bodyPr/>
          <a:lstStyle/>
          <a:p>
            <a:r>
              <a:rPr lang="tr-TR" sz="1800" dirty="0" smtClean="0"/>
              <a:t>19</a:t>
            </a:r>
            <a:endParaRPr lang="tr-TR" sz="1800" dirty="0"/>
          </a:p>
        </p:txBody>
      </p:sp>
      <p:pic>
        <p:nvPicPr>
          <p:cNvPr id="9" name="Picture 8" descr="D:\Ahmet_Gunay_UV_Isler\Tres Eenrji\PP Sunum\imgs\tresfon.png"/>
          <p:cNvPicPr>
            <a:picLocks noChangeAspect="1" noChangeArrowheads="1"/>
          </p:cNvPicPr>
          <p:nvPr/>
        </p:nvPicPr>
        <p:blipFill>
          <a:blip r:embed="rId2" cstate="print">
            <a:extLst>
              <a:ext uri="{28A0092B-C50C-407E-A947-70E740481C1C}">
                <a14:useLocalDpi xmlns:a14="http://schemas.microsoft.com/office/drawing/2010/main" val="0"/>
              </a:ext>
            </a:extLst>
          </a:blip>
          <a:srcRect l="20956" b="1526"/>
          <a:stretch>
            <a:fillRect/>
          </a:stretch>
        </p:blipFill>
        <p:spPr bwMode="auto">
          <a:xfrm rot="16200000">
            <a:off x="157199" y="1867136"/>
            <a:ext cx="4869162" cy="511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07504" y="1268760"/>
            <a:ext cx="5544616" cy="1477328"/>
          </a:xfrm>
          <a:prstGeom prst="rect">
            <a:avLst/>
          </a:prstGeom>
          <a:noFill/>
        </p:spPr>
        <p:txBody>
          <a:bodyPr wrap="square" rtlCol="0">
            <a:spAutoFit/>
          </a:bodyPr>
          <a:lstStyle/>
          <a:p>
            <a:pPr lvl="1"/>
            <a:r>
              <a:rPr lang="tr-TR" b="1" i="1" dirty="0" err="1" smtClean="0">
                <a:solidFill>
                  <a:srgbClr val="408312"/>
                </a:solidFill>
              </a:rPr>
              <a:t>Antares</a:t>
            </a:r>
            <a:r>
              <a:rPr lang="tr-TR" b="1" i="1" dirty="0" smtClean="0">
                <a:solidFill>
                  <a:srgbClr val="408312"/>
                </a:solidFill>
              </a:rPr>
              <a:t> AVM</a:t>
            </a:r>
            <a:r>
              <a:rPr lang="tr-TR" b="1" i="1" dirty="0" smtClean="0">
                <a:solidFill>
                  <a:schemeClr val="tx1">
                    <a:lumMod val="75000"/>
                    <a:lumOff val="25000"/>
                  </a:schemeClr>
                </a:solidFill>
              </a:rPr>
              <a:t> / 2 x 2.000 </a:t>
            </a:r>
            <a:r>
              <a:rPr lang="tr-TR" b="1" i="1" dirty="0" err="1" smtClean="0">
                <a:solidFill>
                  <a:schemeClr val="tx1">
                    <a:lumMod val="75000"/>
                    <a:lumOff val="25000"/>
                  </a:schemeClr>
                </a:solidFill>
              </a:rPr>
              <a:t>kWe</a:t>
            </a:r>
            <a:endParaRPr lang="tr-TR" b="1" i="1" dirty="0" smtClean="0">
              <a:solidFill>
                <a:schemeClr val="tx1">
                  <a:lumMod val="75000"/>
                  <a:lumOff val="25000"/>
                </a:schemeClr>
              </a:solidFill>
            </a:endParaRPr>
          </a:p>
          <a:p>
            <a:pPr lvl="1"/>
            <a:r>
              <a:rPr lang="tr-TR" b="1" i="1" dirty="0" err="1" smtClean="0">
                <a:solidFill>
                  <a:schemeClr val="tx1">
                    <a:lumMod val="75000"/>
                    <a:lumOff val="25000"/>
                  </a:schemeClr>
                </a:solidFill>
              </a:rPr>
              <a:t>Trijenerasyon</a:t>
            </a:r>
            <a:r>
              <a:rPr lang="tr-TR" b="1" i="1" dirty="0" smtClean="0">
                <a:solidFill>
                  <a:schemeClr val="tx1">
                    <a:lumMod val="75000"/>
                    <a:lumOff val="25000"/>
                  </a:schemeClr>
                </a:solidFill>
              </a:rPr>
              <a:t> Tesisi /  ANKARA</a:t>
            </a:r>
          </a:p>
          <a:p>
            <a:pPr marL="285750" indent="-285750">
              <a:buFont typeface="Arial" pitchFamily="34" charset="0"/>
              <a:buChar char="•"/>
            </a:pPr>
            <a:endParaRPr lang="tr-TR" dirty="0" smtClean="0">
              <a:solidFill>
                <a:prstClr val="black">
                  <a:lumMod val="50000"/>
                  <a:lumOff val="50000"/>
                </a:prstClr>
              </a:solidFill>
            </a:endParaRPr>
          </a:p>
          <a:p>
            <a:pPr marL="285750" indent="-285750">
              <a:buFont typeface="Arial" pitchFamily="34" charset="0"/>
              <a:buChar char="•"/>
            </a:pPr>
            <a:endParaRPr lang="tr-TR" dirty="0">
              <a:solidFill>
                <a:prstClr val="black">
                  <a:lumMod val="50000"/>
                  <a:lumOff val="50000"/>
                </a:prstClr>
              </a:solidFill>
            </a:endParaRPr>
          </a:p>
          <a:p>
            <a:pPr marL="285750" indent="-285750">
              <a:buFont typeface="Arial" pitchFamily="34" charset="0"/>
              <a:buChar char="•"/>
            </a:pPr>
            <a:endParaRPr lang="tr-TR" dirty="0"/>
          </a:p>
        </p:txBody>
      </p:sp>
      <p:sp>
        <p:nvSpPr>
          <p:cNvPr id="17" name="TextBox 16"/>
          <p:cNvSpPr txBox="1"/>
          <p:nvPr/>
        </p:nvSpPr>
        <p:spPr>
          <a:xfrm>
            <a:off x="179512" y="5157192"/>
            <a:ext cx="5832648" cy="830997"/>
          </a:xfrm>
          <a:prstGeom prst="rect">
            <a:avLst/>
          </a:prstGeom>
          <a:noFill/>
        </p:spPr>
        <p:txBody>
          <a:bodyPr wrap="square" rtlCol="0">
            <a:spAutoFit/>
          </a:bodyPr>
          <a:lstStyle/>
          <a:p>
            <a:pPr lvl="1" algn="just"/>
            <a:r>
              <a:rPr lang="tr-TR" sz="1600" i="1" dirty="0" smtClean="0">
                <a:solidFill>
                  <a:prstClr val="black">
                    <a:lumMod val="50000"/>
                    <a:lumOff val="50000"/>
                  </a:prstClr>
                </a:solidFill>
              </a:rPr>
              <a:t>Doğalgaz motorlarından üretilen elektrik enerjisi işletme tüketiminde, ısı ve buna bağlı soğutma enerjileri yine Alış Veriş Merkezinin ihtiyaçlarında kullanılacaktır.</a:t>
            </a:r>
            <a:r>
              <a:rPr lang="en-US" sz="1600" dirty="0"/>
              <a:t> </a:t>
            </a:r>
            <a:endParaRPr lang="tr-TR" sz="1600" i="1" dirty="0">
              <a:solidFill>
                <a:prstClr val="black">
                  <a:lumMod val="50000"/>
                  <a:lumOff val="50000"/>
                </a:prstClr>
              </a:solidFill>
            </a:endParaRPr>
          </a:p>
        </p:txBody>
      </p:sp>
      <p:sp>
        <p:nvSpPr>
          <p:cNvPr id="21" name="TextBox 20"/>
          <p:cNvSpPr txBox="1"/>
          <p:nvPr/>
        </p:nvSpPr>
        <p:spPr>
          <a:xfrm>
            <a:off x="6156176" y="2593935"/>
            <a:ext cx="2592288" cy="3139321"/>
          </a:xfrm>
          <a:prstGeom prst="rect">
            <a:avLst/>
          </a:prstGeom>
          <a:noFill/>
        </p:spPr>
        <p:txBody>
          <a:bodyPr wrap="square" rtlCol="0">
            <a:spAutoFit/>
          </a:bodyPr>
          <a:lstStyle/>
          <a:p>
            <a:pPr lvl="1" algn="just"/>
            <a:r>
              <a:rPr lang="tr-TR" i="1" dirty="0" smtClean="0">
                <a:solidFill>
                  <a:prstClr val="black">
                    <a:lumMod val="50000"/>
                    <a:lumOff val="50000"/>
                  </a:prstClr>
                </a:solidFill>
              </a:rPr>
              <a:t>ANTARES AVM; </a:t>
            </a:r>
          </a:p>
          <a:p>
            <a:pPr lvl="1"/>
            <a:r>
              <a:rPr lang="tr-TR" i="1" dirty="0" smtClean="0">
                <a:solidFill>
                  <a:prstClr val="black">
                    <a:lumMod val="50000"/>
                    <a:lumOff val="50000"/>
                  </a:prstClr>
                </a:solidFill>
              </a:rPr>
              <a:t>Ankara’ da bulunan ve Türkiye’ </a:t>
            </a:r>
            <a:r>
              <a:rPr lang="tr-TR" i="1" dirty="0" err="1" smtClean="0">
                <a:solidFill>
                  <a:prstClr val="black">
                    <a:lumMod val="50000"/>
                    <a:lumOff val="50000"/>
                  </a:prstClr>
                </a:solidFill>
              </a:rPr>
              <a:t>nin</a:t>
            </a:r>
            <a:r>
              <a:rPr lang="tr-TR" i="1" dirty="0" smtClean="0">
                <a:solidFill>
                  <a:prstClr val="black">
                    <a:lumMod val="50000"/>
                    <a:lumOff val="50000"/>
                  </a:prstClr>
                </a:solidFill>
              </a:rPr>
              <a:t> en büyük Alış Veriş Merkezlerinden biri olma özelliğini taşıyan projede,  toplam 4.000 </a:t>
            </a:r>
            <a:r>
              <a:rPr lang="tr-TR" i="1" dirty="0" err="1" smtClean="0">
                <a:solidFill>
                  <a:prstClr val="black">
                    <a:lumMod val="50000"/>
                    <a:lumOff val="50000"/>
                  </a:prstClr>
                </a:solidFill>
              </a:rPr>
              <a:t>kWe</a:t>
            </a:r>
            <a:r>
              <a:rPr lang="tr-TR" i="1" dirty="0" smtClean="0">
                <a:solidFill>
                  <a:prstClr val="black">
                    <a:lumMod val="50000"/>
                    <a:lumOff val="50000"/>
                  </a:prstClr>
                </a:solidFill>
              </a:rPr>
              <a:t> kapasitesinde </a:t>
            </a:r>
            <a:r>
              <a:rPr lang="tr-TR" i="1" dirty="0" err="1" smtClean="0">
                <a:solidFill>
                  <a:prstClr val="black">
                    <a:lumMod val="50000"/>
                    <a:lumOff val="50000"/>
                  </a:prstClr>
                </a:solidFill>
              </a:rPr>
              <a:t>Trijenerasyon</a:t>
            </a:r>
            <a:r>
              <a:rPr lang="tr-TR" i="1" dirty="0" smtClean="0">
                <a:solidFill>
                  <a:prstClr val="black">
                    <a:lumMod val="50000"/>
                    <a:lumOff val="50000"/>
                  </a:prstClr>
                </a:solidFill>
              </a:rPr>
              <a:t> Sistemi tesis edilmiştir.</a:t>
            </a:r>
          </a:p>
        </p:txBody>
      </p:sp>
      <p:pic>
        <p:nvPicPr>
          <p:cNvPr id="4" name="Picture 3" descr="Ekran Resmi 2016-12-06 00.01.37.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964" y="2132856"/>
            <a:ext cx="5269188" cy="2942258"/>
          </a:xfrm>
          <a:prstGeom prst="rect">
            <a:avLst/>
          </a:prstGeom>
        </p:spPr>
      </p:pic>
      <p:pic>
        <p:nvPicPr>
          <p:cNvPr id="8" name="Picture 7" descr="Ekran Resmi 2016-12-06 00.03.19.png"/>
          <p:cNvPicPr>
            <a:picLocks noChangeAspect="1"/>
          </p:cNvPicPr>
          <p:nvPr/>
        </p:nvPicPr>
        <p:blipFill rotWithShape="1">
          <a:blip r:embed="rId4" cstate="print">
            <a:extLst>
              <a:ext uri="{28A0092B-C50C-407E-A947-70E740481C1C}">
                <a14:useLocalDpi xmlns:a14="http://schemas.microsoft.com/office/drawing/2010/main" val="0"/>
              </a:ext>
            </a:extLst>
          </a:blip>
          <a:srcRect l="5831" t="3287" r="5355"/>
          <a:stretch/>
        </p:blipFill>
        <p:spPr>
          <a:xfrm>
            <a:off x="6876256" y="1210146"/>
            <a:ext cx="1561770" cy="1138734"/>
          </a:xfrm>
          <a:prstGeom prst="rect">
            <a:avLst/>
          </a:prstGeom>
        </p:spPr>
      </p:pic>
      <p:pic>
        <p:nvPicPr>
          <p:cNvPr id="13" name="Resim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8304" y="65465"/>
            <a:ext cx="1836835" cy="987271"/>
          </a:xfrm>
          <a:prstGeom prst="rect">
            <a:avLst/>
          </a:prstGeom>
        </p:spPr>
      </p:pic>
    </p:spTree>
    <p:extLst>
      <p:ext uri="{BB962C8B-B14F-4D97-AF65-F5344CB8AC3E}">
        <p14:creationId xmlns:p14="http://schemas.microsoft.com/office/powerpoint/2010/main" val="27906443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Ahmet_Gunay_UV_Isler\Tres Eenrji\PP Sunum\imgs\tresfon.png"/>
          <p:cNvPicPr>
            <a:picLocks noChangeAspect="1" noChangeArrowheads="1"/>
          </p:cNvPicPr>
          <p:nvPr/>
        </p:nvPicPr>
        <p:blipFill>
          <a:blip r:embed="rId2" cstate="print">
            <a:extLst>
              <a:ext uri="{28A0092B-C50C-407E-A947-70E740481C1C}">
                <a14:useLocalDpi xmlns:a14="http://schemas.microsoft.com/office/drawing/2010/main" val="0"/>
              </a:ext>
            </a:extLst>
          </a:blip>
          <a:srcRect l="20956" b="1526"/>
          <a:stretch>
            <a:fillRect/>
          </a:stretch>
        </p:blipFill>
        <p:spPr bwMode="auto">
          <a:xfrm rot="16200000">
            <a:off x="157199" y="1867137"/>
            <a:ext cx="4869162" cy="511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etin kutusu 7"/>
          <p:cNvSpPr txBox="1"/>
          <p:nvPr/>
        </p:nvSpPr>
        <p:spPr>
          <a:xfrm>
            <a:off x="242851" y="662782"/>
            <a:ext cx="3384550" cy="523220"/>
          </a:xfrm>
          <a:prstGeom prst="rect">
            <a:avLst/>
          </a:prstGeom>
          <a:noFill/>
        </p:spPr>
        <p:txBody>
          <a:bodyPr>
            <a:spAutoFit/>
          </a:bodyPr>
          <a:lstStyle/>
          <a:p>
            <a:pPr fontAlgn="auto">
              <a:spcBef>
                <a:spcPts val="0"/>
              </a:spcBef>
              <a:spcAft>
                <a:spcPts val="0"/>
              </a:spcAft>
              <a:defRPr/>
            </a:pPr>
            <a:r>
              <a:rPr lang="tr-TR" sz="2800" dirty="0">
                <a:solidFill>
                  <a:srgbClr val="408312"/>
                </a:solidFill>
              </a:rPr>
              <a:t>   </a:t>
            </a:r>
            <a:r>
              <a:rPr lang="tr-TR" sz="2800" i="1" dirty="0" smtClean="0">
                <a:solidFill>
                  <a:srgbClr val="408312"/>
                </a:solidFill>
              </a:rPr>
              <a:t>GİRİŞ</a:t>
            </a:r>
            <a:endParaRPr lang="tr-TR" sz="2800" i="1" dirty="0">
              <a:solidFill>
                <a:srgbClr val="408312"/>
              </a:solidFill>
            </a:endParaRPr>
          </a:p>
        </p:txBody>
      </p:sp>
      <p:cxnSp>
        <p:nvCxnSpPr>
          <p:cNvPr id="6" name="Straight Connector 5"/>
          <p:cNvCxnSpPr/>
          <p:nvPr/>
        </p:nvCxnSpPr>
        <p:spPr>
          <a:xfrm>
            <a:off x="611561" y="1124744"/>
            <a:ext cx="7920880" cy="0"/>
          </a:xfrm>
          <a:prstGeom prst="line">
            <a:avLst/>
          </a:prstGeom>
          <a:ln w="19050">
            <a:solidFill>
              <a:srgbClr val="408312"/>
            </a:solidFill>
          </a:ln>
          <a:effectLst>
            <a:outerShdw blurRad="50800" dist="38100" dir="5400000" algn="t" rotWithShape="0">
              <a:prstClr val="black">
                <a:alpha val="40000"/>
              </a:prstClr>
            </a:outerShdw>
          </a:effectLst>
        </p:spPr>
        <p:style>
          <a:lnRef idx="1">
            <a:schemeClr val="accent3"/>
          </a:lnRef>
          <a:fillRef idx="0">
            <a:schemeClr val="accent3"/>
          </a:fillRef>
          <a:effectRef idx="0">
            <a:schemeClr val="accent3"/>
          </a:effectRef>
          <a:fontRef idx="minor">
            <a:schemeClr val="tx1"/>
          </a:fontRef>
        </p:style>
      </p:cxnSp>
      <p:sp>
        <p:nvSpPr>
          <p:cNvPr id="12" name="Content Placeholder 2"/>
          <p:cNvSpPr txBox="1">
            <a:spLocks/>
          </p:cNvSpPr>
          <p:nvPr/>
        </p:nvSpPr>
        <p:spPr>
          <a:xfrm>
            <a:off x="827584" y="3212976"/>
            <a:ext cx="4968552" cy="331236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lnSpc>
                <a:spcPct val="80000"/>
              </a:lnSpc>
              <a:buFont typeface="Arial"/>
              <a:buNone/>
            </a:pPr>
            <a:r>
              <a:rPr lang="tr-TR" sz="1600" b="1" i="1" dirty="0" smtClean="0">
                <a:solidFill>
                  <a:srgbClr val="000000"/>
                </a:solidFill>
              </a:rPr>
              <a:t>ESCO Nedir?</a:t>
            </a:r>
          </a:p>
          <a:p>
            <a:pPr marL="0" indent="0" algn="just">
              <a:lnSpc>
                <a:spcPct val="80000"/>
              </a:lnSpc>
              <a:buFont typeface="Arial"/>
              <a:buNone/>
            </a:pPr>
            <a:r>
              <a:rPr lang="en-US" sz="1600" i="1" dirty="0" smtClean="0">
                <a:solidFill>
                  <a:srgbClr val="000000"/>
                </a:solidFill>
              </a:rPr>
              <a:t>Enerji sektöründe hizmet üreten grup şirketine </a:t>
            </a:r>
            <a:r>
              <a:rPr lang="en-US" sz="1600" b="1" i="1" dirty="0" smtClean="0">
                <a:solidFill>
                  <a:srgbClr val="000000"/>
                </a:solidFill>
              </a:rPr>
              <a:t>‘Energy Service COmpany’ </a:t>
            </a:r>
            <a:r>
              <a:rPr lang="en-US" sz="1600" i="1" dirty="0" smtClean="0">
                <a:solidFill>
                  <a:srgbClr val="000000"/>
                </a:solidFill>
              </a:rPr>
              <a:t>sözcüklerinin baş harflerinden oluşturulan bir kısaltma ile </a:t>
            </a:r>
            <a:r>
              <a:rPr lang="en-US" sz="1600" b="1" i="1" dirty="0" smtClean="0">
                <a:solidFill>
                  <a:srgbClr val="000000"/>
                </a:solidFill>
              </a:rPr>
              <a:t>ESCO</a:t>
            </a:r>
            <a:r>
              <a:rPr lang="en-US" sz="1600" i="1" dirty="0" smtClean="0">
                <a:solidFill>
                  <a:srgbClr val="000000"/>
                </a:solidFill>
              </a:rPr>
              <a:t> </a:t>
            </a:r>
            <a:r>
              <a:rPr lang="tr-TR" sz="1600" i="1" dirty="0" smtClean="0">
                <a:solidFill>
                  <a:srgbClr val="000000"/>
                </a:solidFill>
              </a:rPr>
              <a:t>denmektedir.</a:t>
            </a:r>
          </a:p>
          <a:p>
            <a:pPr>
              <a:lnSpc>
                <a:spcPct val="80000"/>
              </a:lnSpc>
            </a:pPr>
            <a:r>
              <a:rPr lang="tr-TR" sz="1600" i="1" dirty="0" smtClean="0">
                <a:solidFill>
                  <a:srgbClr val="000000"/>
                </a:solidFill>
              </a:rPr>
              <a:t>Enerji üretimi &amp; yönetimi</a:t>
            </a:r>
          </a:p>
          <a:p>
            <a:pPr>
              <a:lnSpc>
                <a:spcPct val="80000"/>
              </a:lnSpc>
            </a:pPr>
            <a:r>
              <a:rPr lang="tr-TR" sz="1600" i="1" dirty="0" smtClean="0">
                <a:solidFill>
                  <a:srgbClr val="000000"/>
                </a:solidFill>
              </a:rPr>
              <a:t>Enerji finansmanı</a:t>
            </a:r>
          </a:p>
          <a:p>
            <a:pPr>
              <a:lnSpc>
                <a:spcPct val="80000"/>
              </a:lnSpc>
            </a:pPr>
            <a:r>
              <a:rPr lang="tr-TR" sz="1600" i="1" dirty="0" smtClean="0">
                <a:solidFill>
                  <a:srgbClr val="000000"/>
                </a:solidFill>
              </a:rPr>
              <a:t>Teknik mühendislik ekspertiz ve danışmanlık hizmetleri</a:t>
            </a:r>
          </a:p>
          <a:p>
            <a:pPr>
              <a:lnSpc>
                <a:spcPct val="80000"/>
              </a:lnSpc>
            </a:pPr>
            <a:r>
              <a:rPr lang="tr-TR" sz="1600" i="1" dirty="0" smtClean="0">
                <a:solidFill>
                  <a:srgbClr val="000000"/>
                </a:solidFill>
              </a:rPr>
              <a:t>Ekipman tedariki, kurulumu, sistem işletimi ve operasyonel hizmetler</a:t>
            </a:r>
          </a:p>
          <a:p>
            <a:pPr>
              <a:lnSpc>
                <a:spcPct val="80000"/>
              </a:lnSpc>
            </a:pPr>
            <a:r>
              <a:rPr lang="tr-TR" sz="1600" i="1" dirty="0" smtClean="0">
                <a:solidFill>
                  <a:srgbClr val="000000"/>
                </a:solidFill>
              </a:rPr>
              <a:t>Enerji tasarrufu ve enerji performans yönetimi</a:t>
            </a:r>
          </a:p>
          <a:p>
            <a:pPr marL="0" indent="0" algn="just">
              <a:lnSpc>
                <a:spcPct val="80000"/>
              </a:lnSpc>
              <a:buFont typeface="Arial"/>
              <a:buNone/>
            </a:pPr>
            <a:endParaRPr lang="tr-TR" sz="1600" dirty="0">
              <a:solidFill>
                <a:srgbClr val="000000"/>
              </a:solidFill>
            </a:endParaRPr>
          </a:p>
        </p:txBody>
      </p:sp>
      <p:sp>
        <p:nvSpPr>
          <p:cNvPr id="13" name="Content Placeholder 2"/>
          <p:cNvSpPr txBox="1">
            <a:spLocks/>
          </p:cNvSpPr>
          <p:nvPr/>
        </p:nvSpPr>
        <p:spPr>
          <a:xfrm>
            <a:off x="539552" y="1340768"/>
            <a:ext cx="8064896" cy="154817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tr-TR" sz="1800" dirty="0" smtClean="0">
                <a:solidFill>
                  <a:srgbClr val="000000"/>
                </a:solidFill>
              </a:rPr>
              <a:t>    </a:t>
            </a:r>
            <a:r>
              <a:rPr lang="tr-TR" sz="1800" i="1" dirty="0" smtClean="0">
                <a:solidFill>
                  <a:srgbClr val="000000"/>
                </a:solidFill>
              </a:rPr>
              <a:t>Günümüzün dinamik pazar koşullarında işletmeler her geçen gün rekabet güçlerini artırmaya yönelik ilerlemeler gerçekleştirme gayreti içerisindeler. Bunu da genel olarak hizmet kalitelerini artırarak veya giderleri azaltarak başarabilmektedirler. Bu rekabet ortamında, şirketlerin rakiplerinden kendilerini ayırt edecek yeni bir hizmet arayışı içerisine girmeleri veya kârlılıklarını artıracak  yeni iş modellerine başvurmaları kaçınılmaz hale gelmektedir.</a:t>
            </a:r>
            <a:endParaRPr lang="tr-TR" sz="1800" i="1" dirty="0">
              <a:solidFill>
                <a:srgbClr val="000000"/>
              </a:solidFill>
            </a:endParaRPr>
          </a:p>
        </p:txBody>
      </p:sp>
      <p:sp>
        <p:nvSpPr>
          <p:cNvPr id="14" name="Slide Number Placeholder 13"/>
          <p:cNvSpPr>
            <a:spLocks noGrp="1"/>
          </p:cNvSpPr>
          <p:nvPr>
            <p:ph type="sldNum" sz="quarter" idx="12"/>
          </p:nvPr>
        </p:nvSpPr>
        <p:spPr>
          <a:xfrm>
            <a:off x="6876256" y="6356352"/>
            <a:ext cx="2133600" cy="365125"/>
          </a:xfrm>
        </p:spPr>
        <p:txBody>
          <a:bodyPr/>
          <a:lstStyle/>
          <a:p>
            <a:r>
              <a:rPr lang="tr-TR" sz="1800" dirty="0"/>
              <a:t>1</a:t>
            </a:r>
          </a:p>
        </p:txBody>
      </p:sp>
      <p:pic>
        <p:nvPicPr>
          <p:cNvPr id="1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1413" y="3356992"/>
            <a:ext cx="2442995" cy="223224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6" name="Resim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8304" y="65465"/>
            <a:ext cx="1836835" cy="987271"/>
          </a:xfrm>
          <a:prstGeom prst="rect">
            <a:avLst/>
          </a:prstGeom>
        </p:spPr>
      </p:pic>
    </p:spTree>
    <p:extLst>
      <p:ext uri="{BB962C8B-B14F-4D97-AF65-F5344CB8AC3E}">
        <p14:creationId xmlns:p14="http://schemas.microsoft.com/office/powerpoint/2010/main" val="41017621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548680" y="5120024"/>
            <a:ext cx="4351912" cy="1477328"/>
          </a:xfrm>
          <a:prstGeom prst="rect">
            <a:avLst/>
          </a:prstGeom>
          <a:noFill/>
        </p:spPr>
        <p:txBody>
          <a:bodyPr wrap="square" rtlCol="0">
            <a:spAutoFit/>
          </a:bodyPr>
          <a:lstStyle/>
          <a:p>
            <a:pPr lvl="1"/>
            <a:r>
              <a:rPr lang="tr-TR" i="1" dirty="0">
                <a:solidFill>
                  <a:srgbClr val="000000"/>
                </a:solidFill>
              </a:rPr>
              <a:t>Cem Sabri MUSLULAR</a:t>
            </a:r>
          </a:p>
          <a:p>
            <a:pPr lvl="1"/>
            <a:r>
              <a:rPr lang="tr-TR" i="1" dirty="0">
                <a:solidFill>
                  <a:srgbClr val="000000"/>
                </a:solidFill>
              </a:rPr>
              <a:t>TÜRKOTED YK Üyesi</a:t>
            </a:r>
          </a:p>
          <a:p>
            <a:pPr lvl="1"/>
            <a:r>
              <a:rPr lang="tr-TR" i="1" dirty="0">
                <a:solidFill>
                  <a:srgbClr val="000000"/>
                </a:solidFill>
              </a:rPr>
              <a:t>TRES Enerji / Gn. Md. </a:t>
            </a:r>
            <a:r>
              <a:rPr lang="tr-TR" i="1" dirty="0" smtClean="0">
                <a:solidFill>
                  <a:srgbClr val="000000"/>
                </a:solidFill>
              </a:rPr>
              <a:t>Yrd. </a:t>
            </a:r>
          </a:p>
          <a:p>
            <a:pPr lvl="1"/>
            <a:r>
              <a:rPr lang="tr-TR" i="1" dirty="0" smtClean="0"/>
              <a:t>+90 532 789 10 27</a:t>
            </a:r>
            <a:endParaRPr lang="tr-TR" i="1" dirty="0"/>
          </a:p>
          <a:p>
            <a:pPr lvl="1"/>
            <a:r>
              <a:rPr lang="tr-TR" i="1" dirty="0" smtClean="0"/>
              <a:t>cemm@tresenerji.com.tr</a:t>
            </a:r>
            <a:endParaRPr lang="tr-TR" i="1" dirty="0"/>
          </a:p>
        </p:txBody>
      </p:sp>
      <p:sp>
        <p:nvSpPr>
          <p:cNvPr id="5" name="Title 1"/>
          <p:cNvSpPr>
            <a:spLocks noGrp="1"/>
          </p:cNvSpPr>
          <p:nvPr>
            <p:ph type="title"/>
          </p:nvPr>
        </p:nvSpPr>
        <p:spPr>
          <a:xfrm>
            <a:off x="2339752" y="3068960"/>
            <a:ext cx="4824536" cy="1143000"/>
          </a:xfrm>
          <a:ln>
            <a:noFill/>
          </a:ln>
          <a:effectLst>
            <a:outerShdw blurRad="44450" dist="27940" dir="5400000" algn="ctr">
              <a:srgbClr val="000000">
                <a:alpha val="32000"/>
              </a:srgbClr>
            </a:outerShdw>
          </a:effectLst>
        </p:spPr>
        <p:txBody>
          <a:bodyPr>
            <a:normAutofit fontScale="90000"/>
          </a:bodyPr>
          <a:lstStyle/>
          <a:p>
            <a:r>
              <a:rPr lang="tr-TR" sz="3200" i="1" dirty="0" smtClean="0">
                <a:solidFill>
                  <a:srgbClr val="737373"/>
                </a:solidFill>
                <a:latin typeface="+mn-lt"/>
              </a:rPr>
              <a:t>Geleceğe Enerjiniz Kalsın.</a:t>
            </a:r>
            <a:br>
              <a:rPr lang="tr-TR" sz="3200" i="1" dirty="0" smtClean="0">
                <a:solidFill>
                  <a:srgbClr val="737373"/>
                </a:solidFill>
                <a:latin typeface="+mn-lt"/>
              </a:rPr>
            </a:br>
            <a:r>
              <a:rPr lang="tr-TR" sz="3200" i="1" dirty="0" smtClean="0">
                <a:solidFill>
                  <a:srgbClr val="737373"/>
                </a:solidFill>
                <a:latin typeface="+mn-lt"/>
              </a:rPr>
              <a:t>Teşekkürler..</a:t>
            </a:r>
            <a:r>
              <a:rPr lang="tr-TR" sz="3200" i="1" dirty="0">
                <a:solidFill>
                  <a:srgbClr val="737373"/>
                </a:solidFill>
                <a:latin typeface="+mn-lt"/>
              </a:rPr>
              <a:t>.</a:t>
            </a:r>
            <a:br>
              <a:rPr lang="tr-TR" sz="3200" i="1" dirty="0">
                <a:solidFill>
                  <a:srgbClr val="737373"/>
                </a:solidFill>
                <a:latin typeface="+mn-lt"/>
              </a:rPr>
            </a:br>
            <a:endParaRPr lang="tr-TR" sz="3200" i="1" dirty="0">
              <a:solidFill>
                <a:srgbClr val="737373"/>
              </a:solidFill>
              <a:latin typeface="+mn-lt"/>
            </a:endParaRPr>
          </a:p>
        </p:txBody>
      </p:sp>
      <p:pic>
        <p:nvPicPr>
          <p:cNvPr id="8" name="Resi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96" y="116632"/>
            <a:ext cx="3942754" cy="2119171"/>
          </a:xfrm>
          <a:prstGeom prst="rect">
            <a:avLst/>
          </a:prstGeom>
        </p:spPr>
      </p:pic>
      <p:sp>
        <p:nvSpPr>
          <p:cNvPr id="9" name="Subtitle 2"/>
          <p:cNvSpPr txBox="1">
            <a:spLocks/>
          </p:cNvSpPr>
          <p:nvPr/>
        </p:nvSpPr>
        <p:spPr>
          <a:xfrm>
            <a:off x="2771800" y="4221090"/>
            <a:ext cx="3816424" cy="129614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1" algn="l">
              <a:lnSpc>
                <a:spcPct val="70000"/>
              </a:lnSpc>
            </a:pPr>
            <a:endParaRPr lang="tr-TR" sz="1800" i="1" dirty="0" smtClean="0">
              <a:solidFill>
                <a:srgbClr val="000000"/>
              </a:solidFill>
            </a:endParaRPr>
          </a:p>
          <a:p>
            <a:pPr lvl="1" algn="l">
              <a:lnSpc>
                <a:spcPct val="70000"/>
              </a:lnSpc>
            </a:pPr>
            <a:endParaRPr lang="tr-TR" sz="1800" i="1" dirty="0" smtClean="0">
              <a:solidFill>
                <a:srgbClr val="000000"/>
              </a:solidFill>
            </a:endParaRPr>
          </a:p>
        </p:txBody>
      </p:sp>
    </p:spTree>
    <p:extLst>
      <p:ext uri="{BB962C8B-B14F-4D97-AF65-F5344CB8AC3E}">
        <p14:creationId xmlns:p14="http://schemas.microsoft.com/office/powerpoint/2010/main" val="33671637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Ekran Resmi 2016-03-24 13.27.31.png"/>
          <p:cNvPicPr>
            <a:picLocks noChangeAspect="1"/>
          </p:cNvPicPr>
          <p:nvPr/>
        </p:nvPicPr>
        <p:blipFill rotWithShape="1">
          <a:blip r:embed="rId2">
            <a:extLst>
              <a:ext uri="{28A0092B-C50C-407E-A947-70E740481C1C}">
                <a14:useLocalDpi xmlns:a14="http://schemas.microsoft.com/office/drawing/2010/main" val="0"/>
              </a:ext>
            </a:extLst>
          </a:blip>
          <a:srcRect l="5709" t="2098" r="8792" b="4735"/>
          <a:stretch/>
        </p:blipFill>
        <p:spPr>
          <a:xfrm>
            <a:off x="5364088" y="1268760"/>
            <a:ext cx="3109034" cy="3096344"/>
          </a:xfrm>
          <a:prstGeom prst="rect">
            <a:avLst/>
          </a:prstGeom>
        </p:spPr>
      </p:pic>
      <p:pic>
        <p:nvPicPr>
          <p:cNvPr id="11" name="Picture 10" descr="D:\Ahmet_Gunay_UV_Isler\Tres Eenrji\PP Sunum\imgs\tresfon.png"/>
          <p:cNvPicPr>
            <a:picLocks noChangeAspect="1" noChangeArrowheads="1"/>
          </p:cNvPicPr>
          <p:nvPr/>
        </p:nvPicPr>
        <p:blipFill>
          <a:blip r:embed="rId3" cstate="print">
            <a:extLst>
              <a:ext uri="{28A0092B-C50C-407E-A947-70E740481C1C}">
                <a14:useLocalDpi xmlns:a14="http://schemas.microsoft.com/office/drawing/2010/main" val="0"/>
              </a:ext>
            </a:extLst>
          </a:blip>
          <a:srcRect l="20956" b="1526"/>
          <a:stretch>
            <a:fillRect/>
          </a:stretch>
        </p:blipFill>
        <p:spPr bwMode="auto">
          <a:xfrm rot="16200000">
            <a:off x="157199" y="1867137"/>
            <a:ext cx="4869162" cy="511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611562" y="1124744"/>
            <a:ext cx="7920880" cy="0"/>
          </a:xfrm>
          <a:prstGeom prst="line">
            <a:avLst/>
          </a:prstGeom>
          <a:ln w="19050">
            <a:solidFill>
              <a:srgbClr val="408312"/>
            </a:solidFill>
          </a:ln>
          <a:effectLst>
            <a:outerShdw blurRad="50800" dist="38100" dir="5400000" algn="t" rotWithShape="0">
              <a:prstClr val="black">
                <a:alpha val="40000"/>
              </a:prstClr>
            </a:outerShdw>
          </a:effectLst>
        </p:spPr>
        <p:style>
          <a:lnRef idx="1">
            <a:schemeClr val="accent3"/>
          </a:lnRef>
          <a:fillRef idx="0">
            <a:schemeClr val="accent3"/>
          </a:fillRef>
          <a:effectRef idx="0">
            <a:schemeClr val="accent3"/>
          </a:effectRef>
          <a:fontRef idx="minor">
            <a:schemeClr val="tx1"/>
          </a:fontRef>
        </p:style>
      </p:cxnSp>
      <p:sp>
        <p:nvSpPr>
          <p:cNvPr id="15" name="Metin kutusu 7"/>
          <p:cNvSpPr txBox="1"/>
          <p:nvPr/>
        </p:nvSpPr>
        <p:spPr>
          <a:xfrm>
            <a:off x="242852" y="662782"/>
            <a:ext cx="6705413" cy="523220"/>
          </a:xfrm>
          <a:prstGeom prst="rect">
            <a:avLst/>
          </a:prstGeom>
          <a:noFill/>
        </p:spPr>
        <p:txBody>
          <a:bodyPr wrap="square">
            <a:spAutoFit/>
          </a:bodyPr>
          <a:lstStyle/>
          <a:p>
            <a:pPr fontAlgn="auto">
              <a:spcBef>
                <a:spcPts val="0"/>
              </a:spcBef>
              <a:spcAft>
                <a:spcPts val="0"/>
              </a:spcAft>
              <a:defRPr/>
            </a:pPr>
            <a:r>
              <a:rPr lang="tr-TR" sz="2800" dirty="0">
                <a:solidFill>
                  <a:srgbClr val="408312"/>
                </a:solidFill>
              </a:rPr>
              <a:t>   </a:t>
            </a:r>
            <a:r>
              <a:rPr lang="tr-TR" sz="2800" i="1" dirty="0" smtClean="0">
                <a:solidFill>
                  <a:srgbClr val="408312"/>
                </a:solidFill>
              </a:rPr>
              <a:t>ÜLKEMİZDE ESCO ve YETERLİLİKLER</a:t>
            </a:r>
            <a:endParaRPr lang="tr-TR" sz="2800" i="1" dirty="0">
              <a:solidFill>
                <a:srgbClr val="408312"/>
              </a:solidFill>
            </a:endParaRPr>
          </a:p>
        </p:txBody>
      </p:sp>
      <p:sp>
        <p:nvSpPr>
          <p:cNvPr id="31" name="Oval 30"/>
          <p:cNvSpPr/>
          <p:nvPr/>
        </p:nvSpPr>
        <p:spPr>
          <a:xfrm>
            <a:off x="6156176" y="1988840"/>
            <a:ext cx="1584176" cy="1584176"/>
          </a:xfrm>
          <a:prstGeom prst="ellipse">
            <a:avLst/>
          </a:prstGeom>
          <a:solidFill>
            <a:srgbClr val="008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7" name="Rectangle 16"/>
          <p:cNvSpPr/>
          <p:nvPr/>
        </p:nvSpPr>
        <p:spPr>
          <a:xfrm>
            <a:off x="6012160" y="2221935"/>
            <a:ext cx="1888974" cy="991041"/>
          </a:xfrm>
          <a:prstGeom prst="rect">
            <a:avLst/>
          </a:prstGeom>
          <a:noFill/>
        </p:spPr>
        <p:txBody>
          <a:bodyPr wrap="square" lIns="91440" tIns="45720" rIns="91440" bIns="45720">
            <a:spAutoFit/>
          </a:bodyPr>
          <a:lstStyle/>
          <a:p>
            <a:pPr algn="ctr">
              <a:lnSpc>
                <a:spcPct val="80000"/>
              </a:lnSpc>
            </a:pPr>
            <a:r>
              <a:rPr lang="tr-TR"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ESCO </a:t>
            </a:r>
          </a:p>
          <a:p>
            <a:pPr algn="ctr">
              <a:lnSpc>
                <a:spcPct val="80000"/>
              </a:lnSpc>
            </a:pPr>
            <a:r>
              <a:rPr lang="tr-TR"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BAŞARI KARMASI</a:t>
            </a:r>
            <a:endParaRPr lang="en-US"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9" name="Slide Number Placeholder 13"/>
          <p:cNvSpPr>
            <a:spLocks noGrp="1"/>
          </p:cNvSpPr>
          <p:nvPr>
            <p:ph type="sldNum" sz="quarter" idx="12"/>
          </p:nvPr>
        </p:nvSpPr>
        <p:spPr>
          <a:xfrm>
            <a:off x="6876256" y="6356352"/>
            <a:ext cx="2133600" cy="365125"/>
          </a:xfrm>
        </p:spPr>
        <p:txBody>
          <a:bodyPr/>
          <a:lstStyle/>
          <a:p>
            <a:r>
              <a:rPr lang="tr-TR" sz="1800" dirty="0"/>
              <a:t>2</a:t>
            </a:r>
          </a:p>
        </p:txBody>
      </p:sp>
      <p:sp>
        <p:nvSpPr>
          <p:cNvPr id="16" name="Content Placeholder 2"/>
          <p:cNvSpPr>
            <a:spLocks noGrp="1"/>
          </p:cNvSpPr>
          <p:nvPr>
            <p:ph idx="1"/>
          </p:nvPr>
        </p:nvSpPr>
        <p:spPr>
          <a:xfrm>
            <a:off x="539552" y="1412776"/>
            <a:ext cx="4248472" cy="2736304"/>
          </a:xfrm>
        </p:spPr>
        <p:txBody>
          <a:bodyPr>
            <a:noAutofit/>
          </a:bodyPr>
          <a:lstStyle/>
          <a:p>
            <a:pPr algn="just"/>
            <a:r>
              <a:rPr lang="en-US" sz="1800" i="1" dirty="0" smtClean="0"/>
              <a:t>Türkiye‘nin Enerji Verimliliği Kanunu, gönüllü anlaşmalar ve destek programları gibi enerji verimliliği yatırımlarını teşvik etmeye yönelik mekanizmalar sunmaktadır. </a:t>
            </a:r>
          </a:p>
          <a:p>
            <a:pPr algn="just"/>
            <a:r>
              <a:rPr lang="en-US" sz="1800" b="1" i="1" dirty="0" smtClean="0"/>
              <a:t>Düzenlemelerin özünde yatan enerji verimliliği denetim şirketleri, ESCO (Energy Services Company) örnek alınarak kurulmuş bir yapıdır. </a:t>
            </a:r>
          </a:p>
          <a:p>
            <a:pPr marL="0" indent="0" algn="just">
              <a:buNone/>
            </a:pPr>
            <a:endParaRPr lang="tr-TR" sz="1800" i="1" dirty="0" smtClean="0">
              <a:solidFill>
                <a:srgbClr val="7F7F7F"/>
              </a:solidFill>
            </a:endParaRPr>
          </a:p>
          <a:p>
            <a:pPr marL="0" indent="0" algn="just">
              <a:buNone/>
            </a:pPr>
            <a:endParaRPr lang="tr-TR" sz="1800" i="1" dirty="0"/>
          </a:p>
        </p:txBody>
      </p:sp>
      <p:sp>
        <p:nvSpPr>
          <p:cNvPr id="20" name="Content Placeholder 2"/>
          <p:cNvSpPr txBox="1">
            <a:spLocks/>
          </p:cNvSpPr>
          <p:nvPr/>
        </p:nvSpPr>
        <p:spPr>
          <a:xfrm>
            <a:off x="611560" y="4365104"/>
            <a:ext cx="7920880" cy="147616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tr-TR" sz="1800" b="1" i="1" dirty="0" smtClean="0"/>
              <a:t>ESCO</a:t>
            </a:r>
            <a:r>
              <a:rPr lang="tr-TR" sz="1800" i="1" dirty="0" smtClean="0"/>
              <a:t>’lar hem enerji verimliliği projelerinin oluşturulması ve uygulanmasında hem de finansmanının sağlanmasında anahtar rol oynarlar.</a:t>
            </a:r>
          </a:p>
          <a:p>
            <a:pPr algn="just"/>
            <a:endParaRPr lang="tr-TR" sz="1800" i="1" dirty="0" smtClean="0"/>
          </a:p>
          <a:p>
            <a:pPr algn="just"/>
            <a:r>
              <a:rPr lang="tr-TR" sz="1800" b="1" i="1" dirty="0" smtClean="0"/>
              <a:t>ESCO</a:t>
            </a:r>
            <a:r>
              <a:rPr lang="tr-TR" sz="1800" i="1" dirty="0" smtClean="0"/>
              <a:t>‘ lar bu şekilde enerji verimliliği yatırımlarını ve önlemlerini tespit etmek ve uygulamak için gerekli kapasiteye sahip olamayacak şirketler için bu teknik boşluğu doldururlar</a:t>
            </a:r>
            <a:r>
              <a:rPr lang="tr-TR" sz="2000" i="1" dirty="0" smtClean="0"/>
              <a:t>. </a:t>
            </a:r>
            <a:endParaRPr lang="tr-TR" sz="2000" i="1" dirty="0"/>
          </a:p>
        </p:txBody>
      </p:sp>
      <p:pic>
        <p:nvPicPr>
          <p:cNvPr id="12" name="Resi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8304" y="65465"/>
            <a:ext cx="1836835" cy="987271"/>
          </a:xfrm>
          <a:prstGeom prst="rect">
            <a:avLst/>
          </a:prstGeom>
        </p:spPr>
      </p:pic>
    </p:spTree>
    <p:extLst>
      <p:ext uri="{BB962C8B-B14F-4D97-AF65-F5344CB8AC3E}">
        <p14:creationId xmlns:p14="http://schemas.microsoft.com/office/powerpoint/2010/main" val="40693812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Ahmet_Gunay_UV_Isler\Tres Eenrji\PP Sunum\imgs\tresfon.png"/>
          <p:cNvPicPr>
            <a:picLocks noChangeAspect="1" noChangeArrowheads="1"/>
          </p:cNvPicPr>
          <p:nvPr/>
        </p:nvPicPr>
        <p:blipFill>
          <a:blip r:embed="rId2" cstate="print">
            <a:extLst>
              <a:ext uri="{28A0092B-C50C-407E-A947-70E740481C1C}">
                <a14:useLocalDpi xmlns:a14="http://schemas.microsoft.com/office/drawing/2010/main" val="0"/>
              </a:ext>
            </a:extLst>
          </a:blip>
          <a:srcRect l="20956" b="1526"/>
          <a:stretch>
            <a:fillRect/>
          </a:stretch>
        </p:blipFill>
        <p:spPr bwMode="auto">
          <a:xfrm rot="16200000">
            <a:off x="157199" y="1867137"/>
            <a:ext cx="4869162" cy="511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etin kutusu 7"/>
          <p:cNvSpPr txBox="1"/>
          <p:nvPr/>
        </p:nvSpPr>
        <p:spPr>
          <a:xfrm>
            <a:off x="242850" y="662782"/>
            <a:ext cx="7641518" cy="523220"/>
          </a:xfrm>
          <a:prstGeom prst="rect">
            <a:avLst/>
          </a:prstGeom>
          <a:noFill/>
        </p:spPr>
        <p:txBody>
          <a:bodyPr wrap="square">
            <a:spAutoFit/>
          </a:bodyPr>
          <a:lstStyle/>
          <a:p>
            <a:pPr fontAlgn="auto">
              <a:spcBef>
                <a:spcPts val="0"/>
              </a:spcBef>
              <a:spcAft>
                <a:spcPts val="0"/>
              </a:spcAft>
              <a:defRPr/>
            </a:pPr>
            <a:r>
              <a:rPr lang="tr-TR" sz="2800" dirty="0">
                <a:solidFill>
                  <a:srgbClr val="408312"/>
                </a:solidFill>
              </a:rPr>
              <a:t>   </a:t>
            </a:r>
            <a:r>
              <a:rPr lang="tr-TR" sz="2800" i="1" dirty="0" smtClean="0">
                <a:solidFill>
                  <a:srgbClr val="408312"/>
                </a:solidFill>
              </a:rPr>
              <a:t>YAYGIN OLAN KAZANÇ PAYLAŞIM MODELLERİ</a:t>
            </a:r>
            <a:endParaRPr lang="tr-TR" sz="2800" i="1" dirty="0">
              <a:solidFill>
                <a:srgbClr val="408312"/>
              </a:solidFill>
            </a:endParaRPr>
          </a:p>
        </p:txBody>
      </p:sp>
      <p:cxnSp>
        <p:nvCxnSpPr>
          <p:cNvPr id="6" name="Straight Connector 5"/>
          <p:cNvCxnSpPr/>
          <p:nvPr/>
        </p:nvCxnSpPr>
        <p:spPr>
          <a:xfrm>
            <a:off x="611561" y="1124744"/>
            <a:ext cx="7920880" cy="0"/>
          </a:xfrm>
          <a:prstGeom prst="line">
            <a:avLst/>
          </a:prstGeom>
          <a:ln w="19050">
            <a:solidFill>
              <a:srgbClr val="408312"/>
            </a:solidFill>
          </a:ln>
          <a:effectLst>
            <a:outerShdw blurRad="50800" dist="38100" dir="5400000" algn="t" rotWithShape="0">
              <a:prstClr val="black">
                <a:alpha val="40000"/>
              </a:prstClr>
            </a:outerShdw>
          </a:effectLst>
        </p:spPr>
        <p:style>
          <a:lnRef idx="1">
            <a:schemeClr val="accent3"/>
          </a:lnRef>
          <a:fillRef idx="0">
            <a:schemeClr val="accent3"/>
          </a:fillRef>
          <a:effectRef idx="0">
            <a:schemeClr val="accent3"/>
          </a:effectRef>
          <a:fontRef idx="minor">
            <a:schemeClr val="tx1"/>
          </a:fontRef>
        </p:style>
      </p:cxnSp>
      <p:graphicFrame>
        <p:nvGraphicFramePr>
          <p:cNvPr id="4" name="Content Placeholder 3"/>
          <p:cNvGraphicFramePr>
            <a:graphicFrameLocks noGrp="1"/>
          </p:cNvGraphicFramePr>
          <p:nvPr>
            <p:ph idx="1"/>
            <p:extLst>
              <p:ext uri="{D42A27DB-BD31-4B8C-83A1-F6EECF244321}">
                <p14:modId xmlns:p14="http://schemas.microsoft.com/office/powerpoint/2010/main" val="2298866382"/>
              </p:ext>
            </p:extLst>
          </p:nvPr>
        </p:nvGraphicFramePr>
        <p:xfrm>
          <a:off x="683568" y="1842895"/>
          <a:ext cx="7776864" cy="4106385"/>
        </p:xfrm>
        <a:graphic>
          <a:graphicData uri="http://schemas.openxmlformats.org/drawingml/2006/table">
            <a:tbl>
              <a:tblPr/>
              <a:tblGrid>
                <a:gridCol w="1224136"/>
                <a:gridCol w="1872208"/>
                <a:gridCol w="1728192"/>
                <a:gridCol w="1800200"/>
                <a:gridCol w="1152128"/>
              </a:tblGrid>
              <a:tr h="717922">
                <a:tc>
                  <a:txBody>
                    <a:bodyPr/>
                    <a:lstStyle/>
                    <a:p>
                      <a:pPr algn="ctr" fontAlgn="ctr"/>
                      <a:r>
                        <a:rPr lang="en-US" sz="1400" b="0" i="1" u="none" strike="noStrike" dirty="0">
                          <a:solidFill>
                            <a:srgbClr val="FFFFFF"/>
                          </a:solidFill>
                          <a:effectLst/>
                          <a:latin typeface="Calibri"/>
                        </a:rPr>
                        <a:t>SÖZLEŞME TİPİ</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000"/>
                    </a:solidFill>
                  </a:tcPr>
                </a:tc>
                <a:tc>
                  <a:txBody>
                    <a:bodyPr/>
                    <a:lstStyle/>
                    <a:p>
                      <a:pPr algn="ctr" fontAlgn="ctr"/>
                      <a:r>
                        <a:rPr lang="en-US" sz="1400" b="0" i="1" u="none" strike="noStrike" dirty="0">
                          <a:solidFill>
                            <a:srgbClr val="FFFFFF"/>
                          </a:solidFill>
                          <a:effectLst/>
                          <a:latin typeface="Calibri"/>
                        </a:rPr>
                        <a:t>TASARRUF SAĞLANDIĞINDA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000"/>
                    </a:solidFill>
                  </a:tcPr>
                </a:tc>
                <a:tc>
                  <a:txBody>
                    <a:bodyPr/>
                    <a:lstStyle/>
                    <a:p>
                      <a:pPr algn="ctr" fontAlgn="ctr"/>
                      <a:r>
                        <a:rPr lang="en-US" sz="1400" b="0" i="1" u="none" strike="noStrike" dirty="0">
                          <a:solidFill>
                            <a:srgbClr val="FFFFFF"/>
                          </a:solidFill>
                          <a:effectLst/>
                          <a:latin typeface="Calibri"/>
                        </a:rPr>
                        <a:t>TASARRUF SAĞLANAMADIĞINDA</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000"/>
                    </a:solidFill>
                  </a:tcPr>
                </a:tc>
                <a:tc>
                  <a:txBody>
                    <a:bodyPr/>
                    <a:lstStyle/>
                    <a:p>
                      <a:pPr algn="ctr" fontAlgn="ctr"/>
                      <a:r>
                        <a:rPr lang="en-US" sz="1400" b="0" i="1" u="none" strike="noStrike" dirty="0">
                          <a:solidFill>
                            <a:srgbClr val="FFFFFF"/>
                          </a:solidFill>
                          <a:effectLst/>
                          <a:latin typeface="Calibri"/>
                        </a:rPr>
                        <a:t>TASARRUF MİKTARI AŞILDIĞINDA</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000"/>
                    </a:solidFill>
                  </a:tcPr>
                </a:tc>
                <a:tc>
                  <a:txBody>
                    <a:bodyPr/>
                    <a:lstStyle/>
                    <a:p>
                      <a:pPr algn="ctr" fontAlgn="ctr"/>
                      <a:r>
                        <a:rPr lang="en-US" sz="1400" b="0" i="1" u="none" strike="noStrike" dirty="0" smtClean="0">
                          <a:solidFill>
                            <a:srgbClr val="FFFFFF"/>
                          </a:solidFill>
                          <a:effectLst/>
                          <a:latin typeface="Calibri"/>
                        </a:rPr>
                        <a:t>MEMNUNİYET</a:t>
                      </a:r>
                      <a:endParaRPr lang="en-US" sz="1400" b="0" i="1" u="none" strike="noStrike" dirty="0">
                        <a:solidFill>
                          <a:srgbClr val="FFFFFF"/>
                        </a:solidFill>
                        <a:effectLst/>
                        <a:latin typeface="Calibri"/>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000"/>
                    </a:solidFill>
                  </a:tcPr>
                </a:tc>
              </a:tr>
              <a:tr h="722238">
                <a:tc>
                  <a:txBody>
                    <a:bodyPr/>
                    <a:lstStyle/>
                    <a:p>
                      <a:pPr algn="ctr" fontAlgn="ctr"/>
                      <a:r>
                        <a:rPr lang="en-US" sz="1400" b="0" i="1" u="none" strike="noStrike">
                          <a:solidFill>
                            <a:srgbClr val="000000"/>
                          </a:solidFill>
                          <a:effectLst/>
                          <a:latin typeface="Calibri"/>
                        </a:rPr>
                        <a:t>GARANTİLİ</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1" u="none" strike="noStrike" dirty="0">
                          <a:solidFill>
                            <a:srgbClr val="000000"/>
                          </a:solidFill>
                          <a:effectLst/>
                          <a:latin typeface="Calibri"/>
                        </a:rPr>
                        <a:t>Müşteri tasarruf edilen miktarın tamamını alır </a:t>
                      </a:r>
                      <a:r>
                        <a:rPr lang="en-US" sz="1400" b="0" i="1" u="none" strike="noStrike" dirty="0" smtClean="0">
                          <a:solidFill>
                            <a:srgbClr val="000000"/>
                          </a:solidFill>
                          <a:effectLst/>
                          <a:latin typeface="Calibri"/>
                        </a:rPr>
                        <a:t>ve</a:t>
                      </a:r>
                      <a:r>
                        <a:rPr lang="en-US" sz="1400" b="0" i="1" u="none" strike="noStrike" baseline="0" dirty="0" smtClean="0">
                          <a:solidFill>
                            <a:srgbClr val="000000"/>
                          </a:solidFill>
                          <a:effectLst/>
                          <a:latin typeface="Calibri"/>
                        </a:rPr>
                        <a:t> </a:t>
                      </a:r>
                      <a:r>
                        <a:rPr lang="en-US" sz="1400" b="0" i="1" u="none" strike="noStrike" dirty="0" smtClean="0">
                          <a:solidFill>
                            <a:srgbClr val="000000"/>
                          </a:solidFill>
                          <a:effectLst/>
                          <a:latin typeface="Calibri"/>
                        </a:rPr>
                        <a:t>ESCO </a:t>
                      </a:r>
                      <a:r>
                        <a:rPr lang="en-US" sz="1400" b="0" i="1" u="none" strike="noStrike" dirty="0">
                          <a:solidFill>
                            <a:srgbClr val="000000"/>
                          </a:solidFill>
                          <a:effectLst/>
                          <a:latin typeface="Calibri"/>
                        </a:rPr>
                        <a:t>Şirketine ödeme yapar.</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1" u="none" strike="noStrike" dirty="0" smtClean="0">
                          <a:solidFill>
                            <a:srgbClr val="000000"/>
                          </a:solidFill>
                          <a:effectLst/>
                          <a:latin typeface="Calibri"/>
                        </a:rPr>
                        <a:t>ESCO </a:t>
                      </a:r>
                      <a:r>
                        <a:rPr lang="en-US" sz="1400" b="0" i="1" u="none" strike="noStrike" dirty="0" err="1">
                          <a:solidFill>
                            <a:srgbClr val="000000"/>
                          </a:solidFill>
                          <a:effectLst/>
                          <a:latin typeface="Calibri"/>
                        </a:rPr>
                        <a:t>Şirketi</a:t>
                      </a:r>
                      <a:r>
                        <a:rPr lang="en-US" sz="1400" b="0" i="1" u="none" strike="noStrike" dirty="0">
                          <a:solidFill>
                            <a:srgbClr val="000000"/>
                          </a:solidFill>
                          <a:effectLst/>
                          <a:latin typeface="Calibri"/>
                        </a:rPr>
                        <a:t> </a:t>
                      </a:r>
                      <a:r>
                        <a:rPr lang="en-US" sz="1400" b="0" i="1" u="none" strike="noStrike" dirty="0" smtClean="0">
                          <a:solidFill>
                            <a:srgbClr val="000000"/>
                          </a:solidFill>
                          <a:effectLst/>
                          <a:latin typeface="Calibri"/>
                        </a:rPr>
                        <a:t>    Müşteriye </a:t>
                      </a:r>
                      <a:r>
                        <a:rPr lang="en-US" sz="1400" b="0" i="1" u="none" strike="noStrike" dirty="0">
                          <a:solidFill>
                            <a:srgbClr val="000000"/>
                          </a:solidFill>
                          <a:effectLst/>
                          <a:latin typeface="Calibri"/>
                        </a:rPr>
                        <a:t>ödeme yapar.</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1" u="none" strike="noStrike" dirty="0">
                          <a:solidFill>
                            <a:srgbClr val="000000"/>
                          </a:solidFill>
                          <a:effectLst/>
                          <a:latin typeface="Calibri"/>
                        </a:rPr>
                        <a:t>Müşteri bütün ekstra tasarrufu alır.</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400" b="0" i="1" u="none" strike="noStrike" dirty="0">
                        <a:solidFill>
                          <a:srgbClr val="000000"/>
                        </a:solidFill>
                        <a:effectLst/>
                        <a:latin typeface="Calibri"/>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94131">
                <a:tc>
                  <a:txBody>
                    <a:bodyPr/>
                    <a:lstStyle/>
                    <a:p>
                      <a:pPr algn="ctr" fontAlgn="ctr"/>
                      <a:r>
                        <a:rPr lang="en-US" sz="1400" b="0" i="1" u="none" strike="noStrike" dirty="0">
                          <a:solidFill>
                            <a:srgbClr val="000000"/>
                          </a:solidFill>
                          <a:effectLst/>
                          <a:latin typeface="Calibri"/>
                        </a:rPr>
                        <a:t>PAYLAŞIMLI</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1" u="none" strike="noStrike" dirty="0">
                          <a:solidFill>
                            <a:srgbClr val="000000"/>
                          </a:solidFill>
                          <a:effectLst/>
                          <a:latin typeface="Calibri"/>
                        </a:rPr>
                        <a:t>Müşteri ile </a:t>
                      </a:r>
                      <a:r>
                        <a:rPr lang="en-US" sz="1400" b="0" i="1" u="none" strike="noStrike" dirty="0" smtClean="0">
                          <a:solidFill>
                            <a:srgbClr val="000000"/>
                          </a:solidFill>
                          <a:effectLst/>
                          <a:latin typeface="Calibri"/>
                        </a:rPr>
                        <a:t>ESCO </a:t>
                      </a:r>
                      <a:r>
                        <a:rPr lang="en-US" sz="1400" b="0" i="1" u="none" strike="noStrike" dirty="0">
                          <a:solidFill>
                            <a:srgbClr val="000000"/>
                          </a:solidFill>
                          <a:effectLst/>
                          <a:latin typeface="Calibri"/>
                        </a:rPr>
                        <a:t>Şirketi tasarruf edilen miktarı paylaşırlar.</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1" u="none" strike="noStrike" dirty="0" smtClean="0">
                          <a:solidFill>
                            <a:srgbClr val="000000"/>
                          </a:solidFill>
                          <a:effectLst/>
                          <a:latin typeface="Calibri"/>
                        </a:rPr>
                        <a:t>ESCO </a:t>
                      </a:r>
                      <a:r>
                        <a:rPr lang="en-US" sz="1400" b="0" i="1" u="none" strike="noStrike" dirty="0">
                          <a:solidFill>
                            <a:srgbClr val="000000"/>
                          </a:solidFill>
                          <a:effectLst/>
                          <a:latin typeface="Calibri"/>
                        </a:rPr>
                        <a:t>Şirketi Müşteriye ödeme yapar.</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1" u="none" strike="noStrike" dirty="0" smtClean="0">
                          <a:solidFill>
                            <a:srgbClr val="000000"/>
                          </a:solidFill>
                          <a:effectLst/>
                          <a:latin typeface="Calibri"/>
                        </a:rPr>
                        <a:t>Ekstra </a:t>
                      </a:r>
                      <a:r>
                        <a:rPr lang="en-US" sz="1400" b="0" i="1" u="none" strike="noStrike" dirty="0">
                          <a:solidFill>
                            <a:srgbClr val="000000"/>
                          </a:solidFill>
                          <a:effectLst/>
                          <a:latin typeface="Calibri"/>
                        </a:rPr>
                        <a:t>tasarruf Müşteri </a:t>
                      </a:r>
                      <a:r>
                        <a:rPr lang="en-US" sz="1400" b="0" i="1" u="none" strike="noStrike" dirty="0" smtClean="0">
                          <a:solidFill>
                            <a:srgbClr val="000000"/>
                          </a:solidFill>
                          <a:effectLst/>
                          <a:latin typeface="Calibri"/>
                        </a:rPr>
                        <a:t>ile</a:t>
                      </a:r>
                      <a:r>
                        <a:rPr lang="en-US" sz="1400" b="0" i="1" u="none" strike="noStrike" baseline="0" dirty="0" smtClean="0">
                          <a:solidFill>
                            <a:srgbClr val="000000"/>
                          </a:solidFill>
                          <a:effectLst/>
                          <a:latin typeface="Calibri"/>
                        </a:rPr>
                        <a:t> </a:t>
                      </a:r>
                      <a:r>
                        <a:rPr lang="en-US" sz="1400" b="0" i="1" u="none" strike="noStrike" dirty="0" smtClean="0">
                          <a:solidFill>
                            <a:srgbClr val="000000"/>
                          </a:solidFill>
                          <a:effectLst/>
                          <a:latin typeface="Calibri"/>
                        </a:rPr>
                        <a:t>ESCO </a:t>
                      </a:r>
                      <a:r>
                        <a:rPr lang="en-US" sz="1400" b="0" i="1" u="none" strike="noStrike" dirty="0">
                          <a:solidFill>
                            <a:srgbClr val="000000"/>
                          </a:solidFill>
                          <a:effectLst/>
                          <a:latin typeface="Calibri"/>
                        </a:rPr>
                        <a:t>Şirketi arasında paylaşılır.</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400" b="0" i="1" u="none" strike="noStrike" dirty="0">
                        <a:solidFill>
                          <a:srgbClr val="000000"/>
                        </a:solidFill>
                        <a:effectLst/>
                        <a:latin typeface="Calibri"/>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64096">
                <a:tc>
                  <a:txBody>
                    <a:bodyPr/>
                    <a:lstStyle/>
                    <a:p>
                      <a:pPr algn="ctr" fontAlgn="ctr"/>
                      <a:r>
                        <a:rPr lang="en-US" sz="1400" b="0" i="1" u="none" strike="noStrike" dirty="0">
                          <a:solidFill>
                            <a:srgbClr val="000000"/>
                          </a:solidFill>
                          <a:effectLst/>
                          <a:latin typeface="Calibri"/>
                        </a:rPr>
                        <a:t>YATIRIMSIZ</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1" u="none" strike="noStrike" dirty="0">
                          <a:solidFill>
                            <a:srgbClr val="000000"/>
                          </a:solidFill>
                          <a:effectLst/>
                          <a:latin typeface="Calibri"/>
                        </a:rPr>
                        <a:t>Sözleşme süresi boyunca </a:t>
                      </a:r>
                      <a:r>
                        <a:rPr lang="en-US" sz="1400" b="0" i="1" u="none" strike="noStrike" dirty="0" smtClean="0">
                          <a:solidFill>
                            <a:srgbClr val="000000"/>
                          </a:solidFill>
                          <a:effectLst/>
                          <a:latin typeface="Calibri"/>
                        </a:rPr>
                        <a:t>tasarrufları </a:t>
                      </a:r>
                      <a:r>
                        <a:rPr lang="en-US" sz="1400" b="0" i="1" u="none" strike="noStrike" dirty="0">
                          <a:solidFill>
                            <a:srgbClr val="000000"/>
                          </a:solidFill>
                          <a:effectLst/>
                          <a:latin typeface="Calibri"/>
                        </a:rPr>
                        <a:t>ESCO Şirketi alır.</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1" u="none" strike="noStrike" dirty="0" smtClean="0">
                          <a:solidFill>
                            <a:srgbClr val="000000"/>
                          </a:solidFill>
                          <a:effectLst/>
                          <a:latin typeface="Calibri"/>
                        </a:rPr>
                        <a:t>Kayıplar </a:t>
                      </a:r>
                      <a:r>
                        <a:rPr lang="en-US" sz="1400" b="0" i="1" u="none" strike="noStrike" dirty="0">
                          <a:solidFill>
                            <a:srgbClr val="000000"/>
                          </a:solidFill>
                          <a:effectLst/>
                          <a:latin typeface="Calibri"/>
                        </a:rPr>
                        <a:t>ESCO Şirketine aittir.</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1" u="none" strike="noStrike" dirty="0">
                          <a:solidFill>
                            <a:srgbClr val="000000"/>
                          </a:solidFill>
                          <a:effectLst/>
                          <a:latin typeface="Calibri"/>
                        </a:rPr>
                        <a:t>Sözleşme süresi bitene kadar </a:t>
                      </a:r>
                      <a:r>
                        <a:rPr lang="en-US" sz="1400" b="0" i="1" u="none" strike="noStrike" dirty="0" smtClean="0">
                          <a:solidFill>
                            <a:srgbClr val="000000"/>
                          </a:solidFill>
                          <a:effectLst/>
                          <a:latin typeface="Calibri"/>
                        </a:rPr>
                        <a:t>ESCO </a:t>
                      </a:r>
                      <a:r>
                        <a:rPr lang="en-US" sz="1400" b="0" i="1" u="none" strike="noStrike" dirty="0">
                          <a:solidFill>
                            <a:srgbClr val="000000"/>
                          </a:solidFill>
                          <a:effectLst/>
                          <a:latin typeface="Calibri"/>
                        </a:rPr>
                        <a:t>Şirketi, bittikten sonra Müşteri alır.</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400" b="0" i="1" u="none" strike="noStrike" dirty="0">
                        <a:solidFill>
                          <a:srgbClr val="000000"/>
                        </a:solidFill>
                        <a:effectLst/>
                        <a:latin typeface="Calibri"/>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62052">
                <a:tc>
                  <a:txBody>
                    <a:bodyPr/>
                    <a:lstStyle/>
                    <a:p>
                      <a:pPr algn="ctr" fontAlgn="ctr"/>
                      <a:r>
                        <a:rPr lang="en-US" sz="1400" b="1" i="1" u="none" strike="noStrike" dirty="0" smtClean="0">
                          <a:solidFill>
                            <a:srgbClr val="000000"/>
                          </a:solidFill>
                          <a:effectLst/>
                          <a:latin typeface="Calibri"/>
                        </a:rPr>
                        <a:t>YATIRIMSIZ</a:t>
                      </a:r>
                    </a:p>
                    <a:p>
                      <a:pPr algn="ctr" fontAlgn="ctr"/>
                      <a:r>
                        <a:rPr lang="en-US" sz="1400" b="1" i="1" u="none" strike="noStrike" dirty="0" smtClean="0">
                          <a:solidFill>
                            <a:srgbClr val="000000"/>
                          </a:solidFill>
                          <a:effectLst/>
                          <a:latin typeface="Calibri"/>
                        </a:rPr>
                        <a:t>GARANTİLİ</a:t>
                      </a:r>
                      <a:r>
                        <a:rPr lang="en-US" sz="1400" b="1" i="1" u="none" strike="noStrike" baseline="0" dirty="0" smtClean="0">
                          <a:solidFill>
                            <a:srgbClr val="000000"/>
                          </a:solidFill>
                          <a:effectLst/>
                          <a:latin typeface="Calibri"/>
                        </a:rPr>
                        <a:t> PAYLAŞIMLI</a:t>
                      </a:r>
                      <a:endParaRPr lang="en-US" sz="1400" b="1" i="1" u="none" strike="noStrike" dirty="0">
                        <a:solidFill>
                          <a:srgbClr val="000000"/>
                        </a:solidFill>
                        <a:effectLst/>
                        <a:latin typeface="Calibri"/>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1" u="none" strike="noStrike" dirty="0">
                          <a:solidFill>
                            <a:srgbClr val="000000"/>
                          </a:solidFill>
                          <a:effectLst/>
                          <a:latin typeface="Calibri"/>
                        </a:rPr>
                        <a:t>Sözleşme süresi boyunca </a:t>
                      </a:r>
                      <a:r>
                        <a:rPr lang="en-US" sz="1400" b="1" i="1" u="none" strike="noStrike" dirty="0" smtClean="0">
                          <a:solidFill>
                            <a:srgbClr val="000000"/>
                          </a:solidFill>
                          <a:effectLst/>
                          <a:latin typeface="Calibri"/>
                        </a:rPr>
                        <a:t>tasarruflar</a:t>
                      </a:r>
                      <a:r>
                        <a:rPr lang="en-US" sz="1400" b="1" i="1" u="none" strike="noStrike" baseline="0" dirty="0" smtClean="0">
                          <a:solidFill>
                            <a:srgbClr val="000000"/>
                          </a:solidFill>
                          <a:effectLst/>
                          <a:latin typeface="Calibri"/>
                        </a:rPr>
                        <a:t> garanti edilir ve paylaşılır</a:t>
                      </a:r>
                      <a:r>
                        <a:rPr lang="en-US" sz="1400" b="1" i="1" u="none" strike="noStrike" dirty="0" smtClean="0">
                          <a:solidFill>
                            <a:srgbClr val="000000"/>
                          </a:solidFill>
                          <a:effectLst/>
                          <a:latin typeface="Calibri"/>
                        </a:rPr>
                        <a:t>.</a:t>
                      </a:r>
                      <a:endParaRPr lang="en-US" sz="1400" b="1" i="1" u="none" strike="noStrike" dirty="0">
                        <a:solidFill>
                          <a:srgbClr val="000000"/>
                        </a:solidFill>
                        <a:effectLst/>
                        <a:latin typeface="Calibri"/>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1" u="none" strike="noStrike" dirty="0" err="1" smtClean="0">
                          <a:solidFill>
                            <a:srgbClr val="000000"/>
                          </a:solidFill>
                          <a:effectLst/>
                          <a:latin typeface="Calibri"/>
                        </a:rPr>
                        <a:t>Kayıplar</a:t>
                      </a:r>
                      <a:r>
                        <a:rPr lang="en-US" sz="1400" b="1" i="1" u="none" strike="noStrike" dirty="0" smtClean="0">
                          <a:solidFill>
                            <a:srgbClr val="000000"/>
                          </a:solidFill>
                          <a:effectLst/>
                          <a:latin typeface="Calibri"/>
                        </a:rPr>
                        <a:t> </a:t>
                      </a:r>
                      <a:r>
                        <a:rPr lang="en-US" sz="1400" b="1" i="1" u="none" strike="noStrike" dirty="0" err="1" smtClean="0">
                          <a:solidFill>
                            <a:srgbClr val="000000"/>
                          </a:solidFill>
                          <a:effectLst/>
                          <a:latin typeface="Calibri"/>
                        </a:rPr>
                        <a:t>TRES</a:t>
                      </a:r>
                      <a:r>
                        <a:rPr lang="en-US" sz="1400" b="1" i="1" u="none" strike="noStrike" baseline="0" dirty="0" err="1" smtClean="0">
                          <a:solidFill>
                            <a:srgbClr val="000000"/>
                          </a:solidFill>
                          <a:effectLst/>
                          <a:latin typeface="Calibri"/>
                        </a:rPr>
                        <a:t>’e</a:t>
                      </a:r>
                      <a:r>
                        <a:rPr lang="en-US" sz="1400" b="1" i="1" u="none" strike="noStrike" baseline="0" dirty="0" smtClean="0">
                          <a:solidFill>
                            <a:srgbClr val="000000"/>
                          </a:solidFill>
                          <a:effectLst/>
                          <a:latin typeface="Calibri"/>
                        </a:rPr>
                        <a:t> </a:t>
                      </a:r>
                      <a:r>
                        <a:rPr lang="en-US" sz="1400" b="1" i="1" u="none" strike="noStrike" baseline="0" dirty="0" err="1" smtClean="0">
                          <a:solidFill>
                            <a:srgbClr val="000000"/>
                          </a:solidFill>
                          <a:effectLst/>
                          <a:latin typeface="Calibri"/>
                        </a:rPr>
                        <a:t>aittir</a:t>
                      </a:r>
                      <a:r>
                        <a:rPr lang="en-US" sz="1400" b="1" i="1" u="none" strike="noStrike" baseline="0" dirty="0" smtClean="0">
                          <a:solidFill>
                            <a:srgbClr val="000000"/>
                          </a:solidFill>
                          <a:effectLst/>
                          <a:latin typeface="Calibri"/>
                        </a:rPr>
                        <a:t>.</a:t>
                      </a:r>
                      <a:r>
                        <a:rPr lang="en-US" sz="1400" b="1" i="1" u="none" strike="noStrike" dirty="0" smtClean="0">
                          <a:solidFill>
                            <a:srgbClr val="000000"/>
                          </a:solidFill>
                          <a:effectLst/>
                          <a:latin typeface="Calibri"/>
                        </a:rPr>
                        <a:t>. Garanti </a:t>
                      </a:r>
                      <a:r>
                        <a:rPr lang="en-US" sz="1400" b="1" i="1" u="none" strike="noStrike" dirty="0" err="1" smtClean="0">
                          <a:solidFill>
                            <a:srgbClr val="000000"/>
                          </a:solidFill>
                          <a:effectLst/>
                          <a:latin typeface="Calibri"/>
                        </a:rPr>
                        <a:t>edilen</a:t>
                      </a:r>
                      <a:r>
                        <a:rPr lang="en-US" sz="1400" b="1" i="1" u="none" strike="noStrike" dirty="0" smtClean="0">
                          <a:solidFill>
                            <a:srgbClr val="000000"/>
                          </a:solidFill>
                          <a:effectLst/>
                          <a:latin typeface="Calibri"/>
                        </a:rPr>
                        <a:t> </a:t>
                      </a:r>
                      <a:r>
                        <a:rPr lang="en-US" sz="1400" b="1" i="1" u="none" strike="noStrike" dirty="0" err="1" smtClean="0">
                          <a:solidFill>
                            <a:srgbClr val="000000"/>
                          </a:solidFill>
                          <a:effectLst/>
                          <a:latin typeface="Calibri"/>
                        </a:rPr>
                        <a:t>tasarruf</a:t>
                      </a:r>
                      <a:r>
                        <a:rPr lang="en-US" sz="1400" b="1" i="1" u="none" strike="noStrike" dirty="0" smtClean="0">
                          <a:solidFill>
                            <a:srgbClr val="000000"/>
                          </a:solidFill>
                          <a:effectLst/>
                          <a:latin typeface="Calibri"/>
                        </a:rPr>
                        <a:t> Müşteriye </a:t>
                      </a:r>
                      <a:r>
                        <a:rPr lang="en-US" sz="1400" b="1" i="1" u="none" strike="noStrike" dirty="0" err="1" smtClean="0">
                          <a:solidFill>
                            <a:srgbClr val="000000"/>
                          </a:solidFill>
                          <a:effectLst/>
                          <a:latin typeface="Calibri"/>
                        </a:rPr>
                        <a:t>ödenir</a:t>
                      </a:r>
                      <a:r>
                        <a:rPr lang="en-US" sz="1400" b="1" i="1" u="none" strike="noStrike" dirty="0" smtClean="0">
                          <a:solidFill>
                            <a:srgbClr val="000000"/>
                          </a:solidFill>
                          <a:effectLst/>
                          <a:latin typeface="Calibri"/>
                        </a:rPr>
                        <a:t>.</a:t>
                      </a:r>
                      <a:endParaRPr lang="en-US" sz="1400" b="1" i="1" u="none" strike="noStrike" dirty="0">
                        <a:solidFill>
                          <a:srgbClr val="000000"/>
                        </a:solidFill>
                        <a:effectLst/>
                        <a:latin typeface="Calibri"/>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1" u="none" strike="noStrike" dirty="0">
                          <a:solidFill>
                            <a:srgbClr val="000000"/>
                          </a:solidFill>
                          <a:effectLst/>
                          <a:latin typeface="Calibri"/>
                        </a:rPr>
                        <a:t>Sözleşme </a:t>
                      </a:r>
                      <a:r>
                        <a:rPr lang="en-US" sz="1400" b="1" i="1" u="none" strike="noStrike" dirty="0" err="1">
                          <a:solidFill>
                            <a:srgbClr val="000000"/>
                          </a:solidFill>
                          <a:effectLst/>
                          <a:latin typeface="Calibri"/>
                        </a:rPr>
                        <a:t>süresi</a:t>
                      </a:r>
                      <a:r>
                        <a:rPr lang="en-US" sz="1400" b="1" i="1" u="none" strike="noStrike" dirty="0">
                          <a:solidFill>
                            <a:srgbClr val="000000"/>
                          </a:solidFill>
                          <a:effectLst/>
                          <a:latin typeface="Calibri"/>
                        </a:rPr>
                        <a:t> </a:t>
                      </a:r>
                      <a:r>
                        <a:rPr lang="en-US" sz="1400" b="1" i="1" u="none" strike="noStrike" dirty="0" smtClean="0">
                          <a:solidFill>
                            <a:srgbClr val="000000"/>
                          </a:solidFill>
                          <a:effectLst/>
                          <a:latin typeface="Calibri"/>
                        </a:rPr>
                        <a:t>boyunca</a:t>
                      </a:r>
                      <a:r>
                        <a:rPr lang="en-US" sz="1400" b="1" i="1" u="none" strike="noStrike" baseline="0" dirty="0" smtClean="0">
                          <a:solidFill>
                            <a:srgbClr val="000000"/>
                          </a:solidFill>
                          <a:effectLst/>
                          <a:latin typeface="Calibri"/>
                        </a:rPr>
                        <a:t> paylaşılır.</a:t>
                      </a:r>
                      <a:endParaRPr lang="en-US" sz="1400" b="1" i="1" u="none" strike="noStrike" dirty="0">
                        <a:solidFill>
                          <a:srgbClr val="000000"/>
                        </a:solidFill>
                        <a:effectLst/>
                        <a:latin typeface="Calibri"/>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400" b="0" i="1" u="none" strike="noStrike" dirty="0">
                        <a:solidFill>
                          <a:srgbClr val="000000"/>
                        </a:solidFill>
                        <a:effectLst/>
                        <a:latin typeface="Calibri"/>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4" name="Content Placeholder 2"/>
          <p:cNvSpPr txBox="1">
            <a:spLocks/>
          </p:cNvSpPr>
          <p:nvPr/>
        </p:nvSpPr>
        <p:spPr>
          <a:xfrm>
            <a:off x="2195736" y="1196752"/>
            <a:ext cx="5040560" cy="43204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tr-TR" sz="1800" i="1" dirty="0">
              <a:solidFill>
                <a:srgbClr val="3D8222"/>
              </a:solidFill>
            </a:endParaRPr>
          </a:p>
        </p:txBody>
      </p:sp>
      <p:sp>
        <p:nvSpPr>
          <p:cNvPr id="16" name="Slide Number Placeholder 13"/>
          <p:cNvSpPr txBox="1">
            <a:spLocks/>
          </p:cNvSpPr>
          <p:nvPr/>
        </p:nvSpPr>
        <p:spPr>
          <a:xfrm>
            <a:off x="6876256" y="6356352"/>
            <a:ext cx="2133600" cy="365125"/>
          </a:xfrm>
          <a:prstGeom prst="rect">
            <a:avLst/>
          </a:prstGeom>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800" dirty="0"/>
              <a:t>3</a:t>
            </a:r>
          </a:p>
        </p:txBody>
      </p:sp>
      <p:pic>
        <p:nvPicPr>
          <p:cNvPr id="3" name="Picture 2" descr="Ekran Resmi 2016-12-07 10.54.16.png"/>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7535638" y="2708920"/>
            <a:ext cx="662635" cy="648072"/>
          </a:xfrm>
          <a:prstGeom prst="rect">
            <a:avLst/>
          </a:prstGeom>
        </p:spPr>
      </p:pic>
      <p:pic>
        <p:nvPicPr>
          <p:cNvPr id="7" name="Picture 6" descr="Ekran Resmi 2016-12-07 10.53.15.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6637" y="5157192"/>
            <a:ext cx="729081" cy="648072"/>
          </a:xfrm>
          <a:prstGeom prst="rect">
            <a:avLst/>
          </a:prstGeom>
          <a:noFill/>
          <a:ln>
            <a:noFill/>
          </a:ln>
        </p:spPr>
      </p:pic>
      <p:pic>
        <p:nvPicPr>
          <p:cNvPr id="8" name="Picture 7" descr="Ekran Resmi 2016-12-07 10.52.44.png"/>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7535638" y="4314564"/>
            <a:ext cx="683568" cy="626604"/>
          </a:xfrm>
          <a:prstGeom prst="rect">
            <a:avLst/>
          </a:prstGeom>
        </p:spPr>
      </p:pic>
      <p:pic>
        <p:nvPicPr>
          <p:cNvPr id="9" name="Picture 8" descr="Ekran Resmi 2016-12-07 10.52.17.png"/>
          <p:cNvPicPr>
            <a:picLocks noChangeAspect="1"/>
          </p:cNvPicPr>
          <p:nvPr/>
        </p:nvPicPr>
        <p:blipFill rotWithShape="1">
          <a:blip r:embed="rId6" cstate="print">
            <a:grayscl/>
            <a:extLst>
              <a:ext uri="{28A0092B-C50C-407E-A947-70E740481C1C}">
                <a14:useLocalDpi xmlns:a14="http://schemas.microsoft.com/office/drawing/2010/main" val="0"/>
              </a:ext>
            </a:extLst>
          </a:blip>
          <a:srcRect t="3539" b="5044"/>
          <a:stretch/>
        </p:blipFill>
        <p:spPr>
          <a:xfrm>
            <a:off x="7524328" y="3490805"/>
            <a:ext cx="731390" cy="658275"/>
          </a:xfrm>
          <a:prstGeom prst="rect">
            <a:avLst/>
          </a:prstGeom>
        </p:spPr>
      </p:pic>
      <p:sp>
        <p:nvSpPr>
          <p:cNvPr id="17" name="Content Placeholder 2"/>
          <p:cNvSpPr txBox="1">
            <a:spLocks/>
          </p:cNvSpPr>
          <p:nvPr/>
        </p:nvSpPr>
        <p:spPr>
          <a:xfrm>
            <a:off x="1259632" y="1412776"/>
            <a:ext cx="7920880" cy="72008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tr-TR" sz="1800" i="1" dirty="0" smtClean="0">
                <a:solidFill>
                  <a:srgbClr val="008000"/>
                </a:solidFill>
              </a:rPr>
              <a:t>ESCO Kazanç Paylaşım Modellerinin Yap-İşlet’ e Evrilmesi “TRESCO”</a:t>
            </a:r>
          </a:p>
        </p:txBody>
      </p:sp>
      <p:pic>
        <p:nvPicPr>
          <p:cNvPr id="18" name="Resim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08304" y="65465"/>
            <a:ext cx="1836835" cy="987271"/>
          </a:xfrm>
          <a:prstGeom prst="rect">
            <a:avLst/>
          </a:prstGeom>
        </p:spPr>
      </p:pic>
    </p:spTree>
    <p:extLst>
      <p:ext uri="{BB962C8B-B14F-4D97-AF65-F5344CB8AC3E}">
        <p14:creationId xmlns:p14="http://schemas.microsoft.com/office/powerpoint/2010/main" val="6228253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Ahmet_Gunay_UV_Isler\Tres Eenrji\PP Sunum\imgs\tresfon.png"/>
          <p:cNvPicPr>
            <a:picLocks noChangeAspect="1" noChangeArrowheads="1"/>
          </p:cNvPicPr>
          <p:nvPr/>
        </p:nvPicPr>
        <p:blipFill>
          <a:blip r:embed="rId2" cstate="print">
            <a:extLst>
              <a:ext uri="{28A0092B-C50C-407E-A947-70E740481C1C}">
                <a14:useLocalDpi xmlns:a14="http://schemas.microsoft.com/office/drawing/2010/main" val="0"/>
              </a:ext>
            </a:extLst>
          </a:blip>
          <a:srcRect l="20956" b="1526"/>
          <a:stretch>
            <a:fillRect/>
          </a:stretch>
        </p:blipFill>
        <p:spPr bwMode="auto">
          <a:xfrm rot="16200000">
            <a:off x="157199" y="1867136"/>
            <a:ext cx="4869162" cy="511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etin kutusu 7"/>
          <p:cNvSpPr txBox="1"/>
          <p:nvPr/>
        </p:nvSpPr>
        <p:spPr>
          <a:xfrm>
            <a:off x="242851" y="662782"/>
            <a:ext cx="8289589" cy="523220"/>
          </a:xfrm>
          <a:prstGeom prst="rect">
            <a:avLst/>
          </a:prstGeom>
          <a:noFill/>
        </p:spPr>
        <p:txBody>
          <a:bodyPr wrap="square">
            <a:spAutoFit/>
          </a:bodyPr>
          <a:lstStyle/>
          <a:p>
            <a:pPr fontAlgn="auto">
              <a:spcBef>
                <a:spcPts val="0"/>
              </a:spcBef>
              <a:spcAft>
                <a:spcPts val="0"/>
              </a:spcAft>
              <a:defRPr/>
            </a:pPr>
            <a:r>
              <a:rPr lang="tr-TR" sz="2800" dirty="0">
                <a:solidFill>
                  <a:srgbClr val="408312"/>
                </a:solidFill>
              </a:rPr>
              <a:t>   </a:t>
            </a:r>
            <a:r>
              <a:rPr lang="tr-TR" sz="2800" i="1" dirty="0" smtClean="0">
                <a:solidFill>
                  <a:srgbClr val="408312"/>
                </a:solidFill>
              </a:rPr>
              <a:t>ESCO İÇERİĞİNDE KOJENERASYON </a:t>
            </a:r>
            <a:endParaRPr lang="tr-TR" sz="2800" i="1" dirty="0">
              <a:solidFill>
                <a:srgbClr val="408312"/>
              </a:solidFill>
            </a:endParaRPr>
          </a:p>
        </p:txBody>
      </p:sp>
      <p:cxnSp>
        <p:nvCxnSpPr>
          <p:cNvPr id="6" name="Straight Connector 5"/>
          <p:cNvCxnSpPr/>
          <p:nvPr/>
        </p:nvCxnSpPr>
        <p:spPr>
          <a:xfrm>
            <a:off x="611561" y="1124744"/>
            <a:ext cx="7920880" cy="0"/>
          </a:xfrm>
          <a:prstGeom prst="line">
            <a:avLst/>
          </a:prstGeom>
          <a:ln w="19050">
            <a:solidFill>
              <a:srgbClr val="408312"/>
            </a:solidFill>
          </a:ln>
          <a:effectLst>
            <a:outerShdw blurRad="50800" dist="38100" dir="5400000" algn="t" rotWithShape="0">
              <a:prstClr val="black">
                <a:alpha val="40000"/>
              </a:prstClr>
            </a:outerShdw>
          </a:effectLst>
        </p:spPr>
        <p:style>
          <a:lnRef idx="1">
            <a:schemeClr val="accent3"/>
          </a:lnRef>
          <a:fillRef idx="0">
            <a:schemeClr val="accent3"/>
          </a:fillRef>
          <a:effectRef idx="0">
            <a:schemeClr val="accent3"/>
          </a:effectRef>
          <a:fontRef idx="minor">
            <a:schemeClr val="tx1"/>
          </a:fontRef>
        </p:style>
      </p:cxnSp>
      <p:sp>
        <p:nvSpPr>
          <p:cNvPr id="13" name="Content Placeholder 2"/>
          <p:cNvSpPr txBox="1">
            <a:spLocks/>
          </p:cNvSpPr>
          <p:nvPr/>
        </p:nvSpPr>
        <p:spPr>
          <a:xfrm>
            <a:off x="827584" y="5373216"/>
            <a:ext cx="7560840" cy="158417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lnSpc>
                <a:spcPct val="90000"/>
              </a:lnSpc>
              <a:buNone/>
            </a:pPr>
            <a:r>
              <a:rPr lang="tr-TR" sz="1800" i="1" dirty="0"/>
              <a:t>K</a:t>
            </a:r>
            <a:r>
              <a:rPr lang="tr-TR" sz="1800" i="1" dirty="0" smtClean="0"/>
              <a:t>azanç paylaşım yöntemlerinin </a:t>
            </a:r>
            <a:r>
              <a:rPr lang="tr-TR" sz="1800" b="1" i="1" dirty="0" smtClean="0"/>
              <a:t>YAP-İŞLET </a:t>
            </a:r>
            <a:r>
              <a:rPr lang="tr-TR" sz="1800" i="1" dirty="0" smtClean="0"/>
              <a:t>veya </a:t>
            </a:r>
            <a:r>
              <a:rPr lang="tr-TR" sz="1800" b="1" i="1" dirty="0" smtClean="0"/>
              <a:t>YAP-İŞLET-DEVRET </a:t>
            </a:r>
            <a:r>
              <a:rPr lang="tr-TR" sz="1800" i="1" dirty="0" smtClean="0"/>
              <a:t>Yöntemlerine  </a:t>
            </a:r>
            <a:r>
              <a:rPr lang="tr-TR" sz="1800" i="1" dirty="0" err="1" smtClean="0"/>
              <a:t>evrilmesi</a:t>
            </a:r>
            <a:r>
              <a:rPr lang="tr-TR" sz="1800" i="1" dirty="0" smtClean="0"/>
              <a:t> sonucunda, </a:t>
            </a:r>
            <a:r>
              <a:rPr lang="tr-TR" sz="1800" b="1" i="1" u="sng" dirty="0" smtClean="0"/>
              <a:t>Müşteri riskleri tamamen ortadan kalkmaktadır. </a:t>
            </a:r>
          </a:p>
          <a:p>
            <a:pPr marL="0" indent="0" algn="just">
              <a:buFont typeface="Arial"/>
              <a:buNone/>
            </a:pPr>
            <a:endParaRPr lang="tr-TR" sz="1800" i="1" dirty="0"/>
          </a:p>
        </p:txBody>
      </p:sp>
      <p:sp>
        <p:nvSpPr>
          <p:cNvPr id="19" name="Oval 18"/>
          <p:cNvSpPr/>
          <p:nvPr/>
        </p:nvSpPr>
        <p:spPr>
          <a:xfrm>
            <a:off x="6516215" y="4653136"/>
            <a:ext cx="36000" cy="36000"/>
          </a:xfrm>
          <a:prstGeom prst="ellips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5292080" y="4293096"/>
            <a:ext cx="152400" cy="135631"/>
          </a:xfrm>
          <a:prstGeom prst="ellips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descr="Ekran Resmi 2016-03-24 12.48.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616" y="2215108"/>
            <a:ext cx="3479800" cy="3014092"/>
          </a:xfrm>
          <a:prstGeom prst="rect">
            <a:avLst/>
          </a:prstGeom>
        </p:spPr>
      </p:pic>
      <p:sp>
        <p:nvSpPr>
          <p:cNvPr id="18" name="Slide Number Placeholder 13"/>
          <p:cNvSpPr>
            <a:spLocks noGrp="1"/>
          </p:cNvSpPr>
          <p:nvPr>
            <p:ph type="sldNum" sz="quarter" idx="12"/>
          </p:nvPr>
        </p:nvSpPr>
        <p:spPr>
          <a:xfrm>
            <a:off x="6876256" y="6356352"/>
            <a:ext cx="2133600" cy="365125"/>
          </a:xfrm>
        </p:spPr>
        <p:txBody>
          <a:bodyPr/>
          <a:lstStyle/>
          <a:p>
            <a:r>
              <a:rPr lang="tr-TR" sz="1800" dirty="0"/>
              <a:t>4</a:t>
            </a:r>
            <a:r>
              <a:rPr lang="tr-TR" sz="1800" dirty="0" smtClean="0"/>
              <a:t>      </a:t>
            </a:r>
            <a:endParaRPr lang="tr-TR" sz="1800" dirty="0"/>
          </a:p>
        </p:txBody>
      </p:sp>
      <p:sp>
        <p:nvSpPr>
          <p:cNvPr id="15" name="Content Placeholder 2"/>
          <p:cNvSpPr txBox="1">
            <a:spLocks/>
          </p:cNvSpPr>
          <p:nvPr/>
        </p:nvSpPr>
        <p:spPr>
          <a:xfrm>
            <a:off x="827584" y="1340768"/>
            <a:ext cx="3312368" cy="108012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tr-TR" sz="1600" b="1" i="1" dirty="0" smtClean="0"/>
              <a:t>Birleşik Enerji Sistemleri</a:t>
            </a:r>
            <a:r>
              <a:rPr lang="tr-TR" sz="1600" i="1" dirty="0" smtClean="0"/>
              <a:t> ile enerji eş zamanlı olarak hem elektrik hem de ısı formlarında,  en az kayıpla yüksek verimde üretilerek işletmelerin sürekli kullanımına sunulabilmektedir. Bu sayede işletmeler enerji verimliliğini artırırken, üretim maliyetlerini azaltmakta dolayısıyla kârlılıklarını yükseltmektedir.</a:t>
            </a:r>
          </a:p>
          <a:p>
            <a:pPr algn="just"/>
            <a:endParaRPr lang="tr-TR" sz="1600" i="1" dirty="0" smtClean="0"/>
          </a:p>
          <a:p>
            <a:pPr marL="0" indent="0" algn="just">
              <a:buFont typeface="Arial"/>
              <a:buNone/>
            </a:pPr>
            <a:endParaRPr lang="tr-TR" sz="1600" i="1" dirty="0"/>
          </a:p>
        </p:txBody>
      </p:sp>
      <p:sp>
        <p:nvSpPr>
          <p:cNvPr id="16" name="Content Placeholder 2"/>
          <p:cNvSpPr txBox="1">
            <a:spLocks/>
          </p:cNvSpPr>
          <p:nvPr/>
        </p:nvSpPr>
        <p:spPr>
          <a:xfrm>
            <a:off x="827584" y="3645024"/>
            <a:ext cx="3312368" cy="187220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lnSpc>
                <a:spcPct val="90000"/>
              </a:lnSpc>
              <a:buNone/>
            </a:pPr>
            <a:r>
              <a:rPr lang="tr-TR" sz="1600" i="1" dirty="0" smtClean="0"/>
              <a:t>Müşterilere sunulacak avantajlar açısından dünyada uygulanmakta olan modeller değerlendirildiğinde, enerji tasarrufu kriterlerini sağlayan </a:t>
            </a:r>
            <a:r>
              <a:rPr lang="tr-TR" sz="1600" b="1" i="1" dirty="0" smtClean="0"/>
              <a:t>Kojenerasyon/Trijenerasyon </a:t>
            </a:r>
            <a:r>
              <a:rPr lang="tr-TR" sz="1600" i="1" dirty="0" smtClean="0"/>
              <a:t>uygulamaları </a:t>
            </a:r>
            <a:r>
              <a:rPr lang="tr-TR" sz="1600" b="1" i="1" dirty="0" smtClean="0"/>
              <a:t>ESCO</a:t>
            </a:r>
            <a:r>
              <a:rPr lang="tr-TR" sz="1600" i="1" dirty="0"/>
              <a:t> </a:t>
            </a:r>
            <a:r>
              <a:rPr lang="tr-TR" sz="1600" i="1" dirty="0" smtClean="0"/>
              <a:t>içeriğinde çok önemli bir yer tutmaktadır.</a:t>
            </a:r>
          </a:p>
        </p:txBody>
      </p:sp>
      <p:sp>
        <p:nvSpPr>
          <p:cNvPr id="23" name="Content Placeholder 2"/>
          <p:cNvSpPr txBox="1">
            <a:spLocks/>
          </p:cNvSpPr>
          <p:nvPr/>
        </p:nvSpPr>
        <p:spPr>
          <a:xfrm>
            <a:off x="4716016" y="1340768"/>
            <a:ext cx="3816424" cy="108012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tr-TR" sz="1600" i="1" dirty="0" err="1" smtClean="0"/>
              <a:t>Kojenerasyon</a:t>
            </a:r>
            <a:r>
              <a:rPr lang="tr-TR" sz="1600" i="1" dirty="0" smtClean="0"/>
              <a:t> ve </a:t>
            </a:r>
            <a:r>
              <a:rPr lang="tr-TR" sz="1600" i="1" dirty="0" err="1" smtClean="0"/>
              <a:t>Trijenerasyonda</a:t>
            </a:r>
            <a:r>
              <a:rPr lang="tr-TR" sz="1600" i="1" dirty="0" smtClean="0"/>
              <a:t> </a:t>
            </a:r>
          </a:p>
          <a:p>
            <a:pPr marL="0" indent="0" algn="just">
              <a:buFont typeface="Arial"/>
              <a:buNone/>
            </a:pPr>
            <a:r>
              <a:rPr lang="tr-TR" sz="1600" i="1" dirty="0"/>
              <a:t>G</a:t>
            </a:r>
            <a:r>
              <a:rPr lang="tr-TR" sz="1600" i="1" dirty="0" smtClean="0"/>
              <a:t>üvenli ESCO Limanı  YAP-İŞLET...</a:t>
            </a:r>
          </a:p>
          <a:p>
            <a:pPr algn="just"/>
            <a:endParaRPr lang="tr-TR" sz="1600" i="1" dirty="0" smtClean="0"/>
          </a:p>
          <a:p>
            <a:pPr marL="0" indent="0" algn="just">
              <a:buFont typeface="Arial"/>
              <a:buNone/>
            </a:pPr>
            <a:endParaRPr lang="tr-TR" sz="1600" i="1" dirty="0"/>
          </a:p>
        </p:txBody>
      </p:sp>
      <p:pic>
        <p:nvPicPr>
          <p:cNvPr id="14" name="Resim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8304" y="65465"/>
            <a:ext cx="1836835" cy="987271"/>
          </a:xfrm>
          <a:prstGeom prst="rect">
            <a:avLst/>
          </a:prstGeom>
        </p:spPr>
      </p:pic>
    </p:spTree>
    <p:extLst>
      <p:ext uri="{BB962C8B-B14F-4D97-AF65-F5344CB8AC3E}">
        <p14:creationId xmlns:p14="http://schemas.microsoft.com/office/powerpoint/2010/main" val="23149087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575842" y="663081"/>
            <a:ext cx="8316638" cy="523220"/>
          </a:xfrm>
          <a:prstGeom prst="rect">
            <a:avLst/>
          </a:prstGeom>
          <a:noFill/>
        </p:spPr>
        <p:txBody>
          <a:bodyPr wrap="square">
            <a:spAutoFit/>
          </a:bodyPr>
          <a:lstStyle/>
          <a:p>
            <a:pPr fontAlgn="auto">
              <a:spcBef>
                <a:spcPts val="0"/>
              </a:spcBef>
              <a:spcAft>
                <a:spcPts val="0"/>
              </a:spcAft>
              <a:defRPr/>
            </a:pPr>
            <a:r>
              <a:rPr lang="tr-TR" sz="2800" i="1" dirty="0" smtClean="0">
                <a:solidFill>
                  <a:srgbClr val="408312"/>
                </a:solidFill>
              </a:rPr>
              <a:t>KOJENERASYON VE TRİJENERASYON NEDİR?</a:t>
            </a:r>
            <a:endParaRPr lang="tr-TR" sz="2800" i="1" dirty="0">
              <a:solidFill>
                <a:srgbClr val="408312"/>
              </a:solidFill>
            </a:endParaRPr>
          </a:p>
        </p:txBody>
      </p:sp>
      <p:cxnSp>
        <p:nvCxnSpPr>
          <p:cNvPr id="9" name="Straight Connector 8"/>
          <p:cNvCxnSpPr/>
          <p:nvPr/>
        </p:nvCxnSpPr>
        <p:spPr>
          <a:xfrm>
            <a:off x="611561" y="1124744"/>
            <a:ext cx="7920880" cy="0"/>
          </a:xfrm>
          <a:prstGeom prst="line">
            <a:avLst/>
          </a:prstGeom>
          <a:ln w="19050">
            <a:solidFill>
              <a:srgbClr val="408312"/>
            </a:solidFill>
          </a:ln>
          <a:effectLst>
            <a:outerShdw blurRad="50800" dist="38100" dir="5400000" algn="t" rotWithShape="0">
              <a:prstClr val="black">
                <a:alpha val="40000"/>
              </a:prstClr>
            </a:outerShdw>
          </a:effectLst>
        </p:spPr>
        <p:style>
          <a:lnRef idx="1">
            <a:schemeClr val="accent3"/>
          </a:lnRef>
          <a:fillRef idx="0">
            <a:schemeClr val="accent3"/>
          </a:fillRef>
          <a:effectRef idx="0">
            <a:schemeClr val="accent3"/>
          </a:effectRef>
          <a:fontRef idx="minor">
            <a:schemeClr val="tx1"/>
          </a:fontRef>
        </p:style>
      </p:cxnSp>
      <p:sp>
        <p:nvSpPr>
          <p:cNvPr id="10" name="Content Placeholder 2"/>
          <p:cNvSpPr>
            <a:spLocks noGrp="1"/>
          </p:cNvSpPr>
          <p:nvPr>
            <p:ph idx="1"/>
          </p:nvPr>
        </p:nvSpPr>
        <p:spPr>
          <a:xfrm>
            <a:off x="611560" y="1412776"/>
            <a:ext cx="4813966" cy="3960440"/>
          </a:xfrm>
        </p:spPr>
        <p:txBody>
          <a:bodyPr>
            <a:noAutofit/>
          </a:bodyPr>
          <a:lstStyle/>
          <a:p>
            <a:pPr algn="just">
              <a:lnSpc>
                <a:spcPct val="80000"/>
              </a:lnSpc>
            </a:pPr>
            <a:r>
              <a:rPr lang="tr-TR" altLang="tr-TR" sz="1800" b="1" i="1" dirty="0" smtClean="0"/>
              <a:t>Kojenerasyon Sistemleri</a:t>
            </a:r>
            <a:r>
              <a:rPr lang="tr-TR" altLang="tr-TR" sz="1800" i="1" dirty="0" smtClean="0"/>
              <a:t> başta doğalgaz olmak üzere diğer yakıtların bir motor veya türbinde yakılarak elektrik ve ısının birlikte üretildiği birleşik güç sistemleridir. Diğer bir ifadeyle Kojenerasyon, enerjinin aynı sistemden eş zamanlı olarak hem elektrik hem de ısı biçimlerinde beraberce üretilmesi ve işletmelerin kullanımına sunulmasıdır.</a:t>
            </a:r>
          </a:p>
          <a:p>
            <a:pPr marL="0" indent="0" algn="just">
              <a:lnSpc>
                <a:spcPct val="80000"/>
              </a:lnSpc>
              <a:buNone/>
            </a:pPr>
            <a:endParaRPr lang="tr-TR" sz="1800" i="1" dirty="0" smtClean="0"/>
          </a:p>
          <a:p>
            <a:pPr algn="just">
              <a:lnSpc>
                <a:spcPct val="80000"/>
              </a:lnSpc>
            </a:pPr>
            <a:r>
              <a:rPr lang="eu-ES" altLang="tr-TR" sz="1800" b="1" i="1" dirty="0" smtClean="0"/>
              <a:t>Trijenerasyon Sistemlerinde</a:t>
            </a:r>
            <a:r>
              <a:rPr lang="eu-ES" altLang="tr-TR" sz="1800" i="1" dirty="0" smtClean="0"/>
              <a:t> ise enerji; elektrik, ısıtma ve soğutma ol</a:t>
            </a:r>
            <a:r>
              <a:rPr lang="tr-TR" altLang="tr-TR" sz="1800" i="1" dirty="0" smtClean="0"/>
              <a:t>ma</a:t>
            </a:r>
            <a:r>
              <a:rPr lang="eu-ES" altLang="tr-TR" sz="1800" i="1" dirty="0" smtClean="0"/>
              <a:t>k </a:t>
            </a:r>
            <a:r>
              <a:rPr lang="tr-TR" altLang="tr-TR" sz="1800" i="1" dirty="0" smtClean="0"/>
              <a:t>üzere </a:t>
            </a:r>
            <a:r>
              <a:rPr lang="eu-ES" altLang="tr-TR" sz="1800" i="1" dirty="0" smtClean="0"/>
              <a:t>üç farklı biçimde eş zamanlı olarak işletmelerin kullanımına</a:t>
            </a:r>
            <a:r>
              <a:rPr lang="tr-TR" altLang="tr-TR" sz="1800" i="1" dirty="0" smtClean="0"/>
              <a:t> </a:t>
            </a:r>
            <a:r>
              <a:rPr lang="eu-ES" altLang="tr-TR" sz="1800" i="1" dirty="0" smtClean="0"/>
              <a:t>sunul</a:t>
            </a:r>
            <a:r>
              <a:rPr lang="tr-TR" altLang="tr-TR" sz="1800" i="1" dirty="0" smtClean="0"/>
              <a:t>maktadır.</a:t>
            </a:r>
            <a:r>
              <a:rPr lang="eu-ES" altLang="tr-TR" sz="1800" i="1" dirty="0" smtClean="0"/>
              <a:t> </a:t>
            </a:r>
            <a:r>
              <a:rPr lang="tr-TR" altLang="tr-TR" sz="1800" b="1" i="1" dirty="0" smtClean="0"/>
              <a:t>T</a:t>
            </a:r>
            <a:r>
              <a:rPr lang="eu-ES" altLang="tr-TR" sz="1800" b="1" i="1" dirty="0" smtClean="0"/>
              <a:t>rijenerasyonun Kojenerasyondan</a:t>
            </a:r>
            <a:r>
              <a:rPr lang="eu-ES" altLang="tr-TR" sz="1800" i="1" dirty="0" smtClean="0"/>
              <a:t> farkı ise sisteme dahil edilen soğutma sistemi sayesinde, üretilen ısı</a:t>
            </a:r>
            <a:r>
              <a:rPr lang="tr-TR" altLang="tr-TR" sz="1800" i="1" dirty="0" smtClean="0"/>
              <a:t>nın,</a:t>
            </a:r>
            <a:r>
              <a:rPr lang="eu-ES" altLang="tr-TR" sz="1800" i="1" dirty="0" smtClean="0"/>
              <a:t> dönüştürülerek soğutma ihtiyaçları için de kullanılabilme</a:t>
            </a:r>
            <a:r>
              <a:rPr lang="tr-TR" altLang="tr-TR" sz="1800" i="1" dirty="0" smtClean="0"/>
              <a:t>sidir</a:t>
            </a:r>
            <a:r>
              <a:rPr lang="eu-ES" altLang="tr-TR" sz="1800" i="1" dirty="0" smtClean="0"/>
              <a:t>. </a:t>
            </a:r>
            <a:endParaRPr lang="tr-TR" altLang="tr-TR" sz="1800" i="1" dirty="0" smtClean="0"/>
          </a:p>
          <a:p>
            <a:pPr algn="just"/>
            <a:endParaRPr lang="tr-TR" sz="1800" i="1" dirty="0"/>
          </a:p>
        </p:txBody>
      </p:sp>
      <p:pic>
        <p:nvPicPr>
          <p:cNvPr id="6146" name="Picture 2" descr="C:\Users\ist_esina\Desktop\Tres_Enerji_ikonlar_PNG\tresenerji_ikonlar-03.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588" t="10166" r="9574" b="4634"/>
          <a:stretch/>
        </p:blipFill>
        <p:spPr bwMode="auto">
          <a:xfrm>
            <a:off x="5436096" y="1556792"/>
            <a:ext cx="3104445" cy="3485444"/>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13"/>
          <p:cNvSpPr>
            <a:spLocks noGrp="1"/>
          </p:cNvSpPr>
          <p:nvPr>
            <p:ph type="sldNum" sz="quarter" idx="12"/>
          </p:nvPr>
        </p:nvSpPr>
        <p:spPr>
          <a:xfrm>
            <a:off x="6876256" y="6356352"/>
            <a:ext cx="2133600" cy="365125"/>
          </a:xfrm>
        </p:spPr>
        <p:txBody>
          <a:bodyPr/>
          <a:lstStyle/>
          <a:p>
            <a:r>
              <a:rPr lang="tr-TR" sz="1800" dirty="0"/>
              <a:t>5</a:t>
            </a:r>
          </a:p>
        </p:txBody>
      </p:sp>
      <p:pic>
        <p:nvPicPr>
          <p:cNvPr id="13" name="Picture 12" descr="D:\Ahmet_Gunay_UV_Isler\Tres Eenrji\PP Sunum\imgs\tresfon.png"/>
          <p:cNvPicPr>
            <a:picLocks noChangeAspect="1" noChangeArrowheads="1"/>
          </p:cNvPicPr>
          <p:nvPr/>
        </p:nvPicPr>
        <p:blipFill>
          <a:blip r:embed="rId3" cstate="print">
            <a:extLst>
              <a:ext uri="{28A0092B-C50C-407E-A947-70E740481C1C}">
                <a14:useLocalDpi xmlns:a14="http://schemas.microsoft.com/office/drawing/2010/main" val="0"/>
              </a:ext>
            </a:extLst>
          </a:blip>
          <a:srcRect l="20956" b="1526"/>
          <a:stretch>
            <a:fillRect/>
          </a:stretch>
        </p:blipFill>
        <p:spPr bwMode="auto">
          <a:xfrm rot="16200000">
            <a:off x="157199" y="1867136"/>
            <a:ext cx="4869162" cy="511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p:cNvSpPr txBox="1">
            <a:spLocks/>
          </p:cNvSpPr>
          <p:nvPr/>
        </p:nvSpPr>
        <p:spPr>
          <a:xfrm>
            <a:off x="971600" y="5373216"/>
            <a:ext cx="7560840" cy="129614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tr-TR" altLang="tr-TR" sz="1600" i="1" dirty="0" smtClean="0"/>
              <a:t>***Birleşik üretim sistemlerinde, soğutma kullanımıyla da birlikte, toplam çevrim verimi </a:t>
            </a:r>
            <a:r>
              <a:rPr lang="tr-TR" altLang="tr-TR" sz="1600" b="1" i="1" dirty="0" smtClean="0"/>
              <a:t>%90 seviyesinin </a:t>
            </a:r>
            <a:r>
              <a:rPr lang="tr-TR" altLang="tr-TR" sz="1600" i="1" dirty="0" smtClean="0"/>
              <a:t>üzerine çıkmaktadır. Amaç sistemin üreteceği farklı formlardaki enerjileri tamamen kullanmaktır...</a:t>
            </a:r>
          </a:p>
          <a:p>
            <a:pPr algn="just"/>
            <a:endParaRPr lang="tr-TR" sz="1600" i="1" dirty="0" smtClean="0"/>
          </a:p>
          <a:p>
            <a:pPr marL="0" indent="0" algn="just">
              <a:buFont typeface="Arial"/>
              <a:buNone/>
            </a:pPr>
            <a:endParaRPr lang="tr-TR" sz="1600" i="1" dirty="0"/>
          </a:p>
        </p:txBody>
      </p:sp>
      <p:pic>
        <p:nvPicPr>
          <p:cNvPr id="11" name="Resi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8304" y="65465"/>
            <a:ext cx="1836835" cy="987271"/>
          </a:xfrm>
          <a:prstGeom prst="rect">
            <a:avLst/>
          </a:prstGeom>
        </p:spPr>
      </p:pic>
    </p:spTree>
    <p:extLst>
      <p:ext uri="{BB962C8B-B14F-4D97-AF65-F5344CB8AC3E}">
        <p14:creationId xmlns:p14="http://schemas.microsoft.com/office/powerpoint/2010/main" val="16140436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6516216" y="3645024"/>
            <a:ext cx="1224136" cy="914400"/>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dirty="0" smtClean="0">
                <a:ln>
                  <a:solidFill>
                    <a:schemeClr val="tx1"/>
                  </a:solidFill>
                </a:ln>
                <a:noFill/>
              </a:rPr>
              <a:t>TRES YERİNDE ÜRETİM</a:t>
            </a:r>
            <a:endParaRPr lang="en-US" dirty="0">
              <a:ln>
                <a:solidFill>
                  <a:schemeClr val="tx1"/>
                </a:solidFill>
              </a:ln>
              <a:noFill/>
            </a:endParaRPr>
          </a:p>
        </p:txBody>
      </p:sp>
      <p:sp>
        <p:nvSpPr>
          <p:cNvPr id="3" name="Rounded Rectangle 2"/>
          <p:cNvSpPr/>
          <p:nvPr/>
        </p:nvSpPr>
        <p:spPr>
          <a:xfrm>
            <a:off x="1547664" y="3645024"/>
            <a:ext cx="1224136" cy="914400"/>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ln>
                  <a:solidFill>
                    <a:schemeClr val="tx1"/>
                  </a:solidFill>
                </a:ln>
                <a:noFill/>
              </a:rPr>
              <a:t>TRES SERBEST PİYASA</a:t>
            </a:r>
            <a:endParaRPr lang="en-US" dirty="0">
              <a:ln>
                <a:solidFill>
                  <a:schemeClr val="tx1"/>
                </a:solidFill>
              </a:ln>
              <a:noFill/>
            </a:endParaRPr>
          </a:p>
        </p:txBody>
      </p:sp>
      <p:graphicFrame>
        <p:nvGraphicFramePr>
          <p:cNvPr id="4" name="Diagram 3"/>
          <p:cNvGraphicFramePr/>
          <p:nvPr>
            <p:extLst>
              <p:ext uri="{D42A27DB-BD31-4B8C-83A1-F6EECF244321}">
                <p14:modId xmlns:p14="http://schemas.microsoft.com/office/powerpoint/2010/main" val="718573498"/>
              </p:ext>
            </p:extLst>
          </p:nvPr>
        </p:nvGraphicFramePr>
        <p:xfrm>
          <a:off x="1187624" y="1669256"/>
          <a:ext cx="6912768" cy="4856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7" name="Straight Connector 6"/>
          <p:cNvCxnSpPr/>
          <p:nvPr/>
        </p:nvCxnSpPr>
        <p:spPr>
          <a:xfrm>
            <a:off x="611561" y="1124744"/>
            <a:ext cx="7920880" cy="0"/>
          </a:xfrm>
          <a:prstGeom prst="line">
            <a:avLst/>
          </a:prstGeom>
          <a:ln w="19050">
            <a:solidFill>
              <a:srgbClr val="408312"/>
            </a:solidFill>
          </a:ln>
          <a:effectLst>
            <a:outerShdw blurRad="50800" dist="38100" dir="5400000" algn="t" rotWithShape="0">
              <a:prstClr val="black">
                <a:alpha val="40000"/>
              </a:prstClr>
            </a:outerShdw>
          </a:effectLst>
        </p:spPr>
        <p:style>
          <a:lnRef idx="1">
            <a:schemeClr val="accent3"/>
          </a:lnRef>
          <a:fillRef idx="0">
            <a:schemeClr val="accent3"/>
          </a:fillRef>
          <a:effectRef idx="0">
            <a:schemeClr val="accent3"/>
          </a:effectRef>
          <a:fontRef idx="minor">
            <a:schemeClr val="tx1"/>
          </a:fontRef>
        </p:style>
      </p:cxnSp>
      <p:sp>
        <p:nvSpPr>
          <p:cNvPr id="12" name="Metin kutusu 7"/>
          <p:cNvSpPr txBox="1"/>
          <p:nvPr/>
        </p:nvSpPr>
        <p:spPr>
          <a:xfrm>
            <a:off x="323527" y="663081"/>
            <a:ext cx="7200801" cy="523220"/>
          </a:xfrm>
          <a:prstGeom prst="rect">
            <a:avLst/>
          </a:prstGeom>
          <a:noFill/>
        </p:spPr>
        <p:txBody>
          <a:bodyPr wrap="square">
            <a:spAutoFit/>
          </a:bodyPr>
          <a:lstStyle/>
          <a:p>
            <a:pPr fontAlgn="auto">
              <a:spcBef>
                <a:spcPts val="0"/>
              </a:spcBef>
              <a:spcAft>
                <a:spcPts val="0"/>
              </a:spcAft>
              <a:defRPr/>
            </a:pPr>
            <a:r>
              <a:rPr lang="tr-TR" sz="2800" b="1" dirty="0">
                <a:solidFill>
                  <a:schemeClr val="tx1">
                    <a:lumMod val="75000"/>
                    <a:lumOff val="25000"/>
                  </a:schemeClr>
                </a:solidFill>
              </a:rPr>
              <a:t>   </a:t>
            </a:r>
            <a:r>
              <a:rPr lang="tr-TR" sz="2800" i="1" dirty="0" smtClean="0">
                <a:solidFill>
                  <a:srgbClr val="408312"/>
                </a:solidFill>
              </a:rPr>
              <a:t>YAP-İŞLET BANA NE SAĞLAYACAK ?</a:t>
            </a:r>
            <a:endParaRPr lang="tr-TR" sz="2800" i="1" dirty="0">
              <a:solidFill>
                <a:srgbClr val="408312"/>
              </a:solidFill>
            </a:endParaRPr>
          </a:p>
        </p:txBody>
      </p:sp>
      <p:sp>
        <p:nvSpPr>
          <p:cNvPr id="15" name="Slide Number Placeholder 13"/>
          <p:cNvSpPr>
            <a:spLocks noGrp="1"/>
          </p:cNvSpPr>
          <p:nvPr>
            <p:ph type="sldNum" sz="quarter" idx="12"/>
          </p:nvPr>
        </p:nvSpPr>
        <p:spPr>
          <a:xfrm>
            <a:off x="6876256" y="6356352"/>
            <a:ext cx="2133600" cy="365125"/>
          </a:xfrm>
        </p:spPr>
        <p:txBody>
          <a:bodyPr/>
          <a:lstStyle/>
          <a:p>
            <a:r>
              <a:rPr lang="tr-TR" sz="1800" dirty="0"/>
              <a:t>6</a:t>
            </a:r>
          </a:p>
        </p:txBody>
      </p:sp>
      <p:pic>
        <p:nvPicPr>
          <p:cNvPr id="9" name="Picture 8" descr="D:\Ahmet_Gunay_UV_Isler\Tres Eenrji\PP Sunum\imgs\tresfon.png"/>
          <p:cNvPicPr>
            <a:picLocks noChangeAspect="1" noChangeArrowheads="1"/>
          </p:cNvPicPr>
          <p:nvPr/>
        </p:nvPicPr>
        <p:blipFill>
          <a:blip r:embed="rId7" cstate="print">
            <a:extLst>
              <a:ext uri="{28A0092B-C50C-407E-A947-70E740481C1C}">
                <a14:useLocalDpi xmlns:a14="http://schemas.microsoft.com/office/drawing/2010/main" val="0"/>
              </a:ext>
            </a:extLst>
          </a:blip>
          <a:srcRect l="20956" b="1526"/>
          <a:stretch>
            <a:fillRect/>
          </a:stretch>
        </p:blipFill>
        <p:spPr bwMode="auto">
          <a:xfrm rot="16200000">
            <a:off x="157199" y="1867136"/>
            <a:ext cx="4869162" cy="511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TRES-Kısa Logo.JPG"/>
          <p:cNvPicPr>
            <a:picLocks/>
          </p:cNvPicPr>
          <p:nvPr/>
        </p:nvPicPr>
        <p:blipFill rotWithShape="1">
          <a:blip r:embed="rId8" cstate="print">
            <a:extLst>
              <a:ext uri="{28A0092B-C50C-407E-A947-70E740481C1C}">
                <a14:useLocalDpi xmlns:a14="http://schemas.microsoft.com/office/drawing/2010/main" val="0"/>
              </a:ext>
            </a:extLst>
          </a:blip>
          <a:srcRect t="3629" b="5176"/>
          <a:stretch/>
        </p:blipFill>
        <p:spPr>
          <a:xfrm>
            <a:off x="4211960" y="3645024"/>
            <a:ext cx="864096" cy="862166"/>
          </a:xfrm>
          <a:prstGeom prst="ellipse">
            <a:avLst/>
          </a:prstGeom>
        </p:spPr>
      </p:pic>
      <p:pic>
        <p:nvPicPr>
          <p:cNvPr id="13" name="Resim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08304" y="65465"/>
            <a:ext cx="1836835" cy="987271"/>
          </a:xfrm>
          <a:prstGeom prst="rect">
            <a:avLst/>
          </a:prstGeom>
        </p:spPr>
      </p:pic>
    </p:spTree>
    <p:extLst>
      <p:ext uri="{BB962C8B-B14F-4D97-AF65-F5344CB8AC3E}">
        <p14:creationId xmlns:p14="http://schemas.microsoft.com/office/powerpoint/2010/main" val="6018381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kran Resmi 2016-12-06 14.19.56.png"/>
          <p:cNvPicPr>
            <a:picLocks noChangeAspect="1"/>
          </p:cNvPicPr>
          <p:nvPr/>
        </p:nvPicPr>
        <p:blipFill rotWithShape="1">
          <a:blip r:embed="rId2" cstate="print">
            <a:extLst>
              <a:ext uri="{28A0092B-C50C-407E-A947-70E740481C1C}">
                <a14:useLocalDpi xmlns:a14="http://schemas.microsoft.com/office/drawing/2010/main" val="0"/>
              </a:ext>
            </a:extLst>
          </a:blip>
          <a:srcRect l="2190" t="3233" r="10201" b="10897"/>
          <a:stretch/>
        </p:blipFill>
        <p:spPr>
          <a:xfrm>
            <a:off x="4283968" y="5089673"/>
            <a:ext cx="1117353" cy="1075631"/>
          </a:xfrm>
          <a:prstGeom prst="rect">
            <a:avLst/>
          </a:prstGeom>
        </p:spPr>
      </p:pic>
      <p:pic>
        <p:nvPicPr>
          <p:cNvPr id="8" name="Picture 7" descr="Ekran Resmi 2016-12-06 14.41.06.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968" y="3789040"/>
            <a:ext cx="998761" cy="1080000"/>
          </a:xfrm>
          <a:prstGeom prst="rect">
            <a:avLst/>
          </a:prstGeom>
        </p:spPr>
      </p:pic>
      <p:pic>
        <p:nvPicPr>
          <p:cNvPr id="7" name="Picture 6" descr="Ekran Resmi 2016-12-06 14.36.23.png"/>
          <p:cNvPicPr>
            <a:picLocks noChangeAspect="1"/>
          </p:cNvPicPr>
          <p:nvPr/>
        </p:nvPicPr>
        <p:blipFill rotWithShape="1">
          <a:blip r:embed="rId4" cstate="print">
            <a:extLst>
              <a:ext uri="{28A0092B-C50C-407E-A947-70E740481C1C}">
                <a14:useLocalDpi xmlns:a14="http://schemas.microsoft.com/office/drawing/2010/main" val="0"/>
              </a:ext>
            </a:extLst>
          </a:blip>
          <a:srcRect l="13116" t="5179" b="9303"/>
          <a:stretch/>
        </p:blipFill>
        <p:spPr>
          <a:xfrm>
            <a:off x="4283968" y="2565024"/>
            <a:ext cx="1108939" cy="1080000"/>
          </a:xfrm>
          <a:prstGeom prst="rect">
            <a:avLst/>
          </a:prstGeom>
        </p:spPr>
      </p:pic>
      <p:sp>
        <p:nvSpPr>
          <p:cNvPr id="16" name="TextBox 15"/>
          <p:cNvSpPr txBox="1"/>
          <p:nvPr/>
        </p:nvSpPr>
        <p:spPr>
          <a:xfrm>
            <a:off x="683516" y="1340768"/>
            <a:ext cx="3528375" cy="1384995"/>
          </a:xfrm>
          <a:prstGeom prst="rect">
            <a:avLst/>
          </a:prstGeom>
          <a:solidFill>
            <a:schemeClr val="tx1">
              <a:lumMod val="65000"/>
              <a:lumOff val="35000"/>
            </a:schemeClr>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fontAlgn="auto">
              <a:spcBef>
                <a:spcPts val="0"/>
              </a:spcBef>
              <a:spcAft>
                <a:spcPts val="0"/>
              </a:spcAft>
              <a:defRPr/>
            </a:pPr>
            <a:r>
              <a:rPr lang="tr-TR" sz="1400" i="1" dirty="0" smtClean="0">
                <a:solidFill>
                  <a:schemeClr val="bg1">
                    <a:lumMod val="95000"/>
                  </a:schemeClr>
                </a:solidFill>
              </a:rPr>
              <a:t>SİSTEM ANALİZİ</a:t>
            </a:r>
            <a:endParaRPr lang="tr-TR" sz="1400" i="1" dirty="0">
              <a:solidFill>
                <a:schemeClr val="bg1">
                  <a:lumMod val="95000"/>
                </a:schemeClr>
              </a:solidFill>
            </a:endParaRPr>
          </a:p>
          <a:p>
            <a:pPr marL="171450" indent="-171450" fontAlgn="auto">
              <a:spcBef>
                <a:spcPts val="0"/>
              </a:spcBef>
              <a:spcAft>
                <a:spcPts val="0"/>
              </a:spcAft>
              <a:buFont typeface="Arial" panose="020B0604020202020204" pitchFamily="34" charset="0"/>
              <a:buChar char="•"/>
              <a:defRPr/>
            </a:pPr>
            <a:r>
              <a:rPr lang="tr-TR" sz="1400" i="1" dirty="0">
                <a:solidFill>
                  <a:schemeClr val="bg1">
                    <a:lumMod val="95000"/>
                  </a:schemeClr>
                </a:solidFill>
              </a:rPr>
              <a:t>Saha </a:t>
            </a:r>
            <a:r>
              <a:rPr lang="tr-TR" sz="1400" i="1" dirty="0" smtClean="0">
                <a:solidFill>
                  <a:schemeClr val="bg1">
                    <a:lumMod val="95000"/>
                  </a:schemeClr>
                </a:solidFill>
              </a:rPr>
              <a:t>keşfi </a:t>
            </a:r>
            <a:r>
              <a:rPr lang="tr-TR" sz="1400" i="1" dirty="0">
                <a:solidFill>
                  <a:schemeClr val="bg1">
                    <a:lumMod val="95000"/>
                  </a:schemeClr>
                </a:solidFill>
              </a:rPr>
              <a:t>ve veri analizi</a:t>
            </a:r>
          </a:p>
          <a:p>
            <a:pPr marL="171450" indent="-171450" fontAlgn="auto">
              <a:spcBef>
                <a:spcPts val="0"/>
              </a:spcBef>
              <a:spcAft>
                <a:spcPts val="0"/>
              </a:spcAft>
              <a:buFont typeface="Arial" panose="020B0604020202020204" pitchFamily="34" charset="0"/>
              <a:buChar char="•"/>
              <a:defRPr/>
            </a:pPr>
            <a:r>
              <a:rPr lang="tr-TR" sz="1400" i="1" dirty="0">
                <a:solidFill>
                  <a:schemeClr val="bg1">
                    <a:lumMod val="95000"/>
                  </a:schemeClr>
                </a:solidFill>
              </a:rPr>
              <a:t>Sistem kapasitesinin </a:t>
            </a:r>
            <a:r>
              <a:rPr lang="tr-TR" sz="1400" i="1" dirty="0" smtClean="0">
                <a:solidFill>
                  <a:schemeClr val="bg1">
                    <a:lumMod val="95000"/>
                  </a:schemeClr>
                </a:solidFill>
              </a:rPr>
              <a:t>seçilmesi ve </a:t>
            </a:r>
            <a:r>
              <a:rPr lang="tr-TR" sz="1400" i="1" dirty="0">
                <a:solidFill>
                  <a:schemeClr val="bg1">
                    <a:lumMod val="95000"/>
                  </a:schemeClr>
                </a:solidFill>
              </a:rPr>
              <a:t>tasarımı </a:t>
            </a:r>
          </a:p>
          <a:p>
            <a:pPr marL="171450" indent="-171450" fontAlgn="auto">
              <a:spcBef>
                <a:spcPts val="0"/>
              </a:spcBef>
              <a:spcAft>
                <a:spcPts val="0"/>
              </a:spcAft>
              <a:buFont typeface="Arial" panose="020B0604020202020204" pitchFamily="34" charset="0"/>
              <a:buChar char="•"/>
              <a:defRPr/>
            </a:pPr>
            <a:r>
              <a:rPr lang="tr-TR" sz="1400" i="1" dirty="0">
                <a:solidFill>
                  <a:schemeClr val="bg1">
                    <a:lumMod val="95000"/>
                  </a:schemeClr>
                </a:solidFill>
              </a:rPr>
              <a:t>Tasarruf analiz raporu </a:t>
            </a:r>
          </a:p>
          <a:p>
            <a:pPr marL="171450" indent="-171450" fontAlgn="auto">
              <a:spcBef>
                <a:spcPts val="0"/>
              </a:spcBef>
              <a:spcAft>
                <a:spcPts val="0"/>
              </a:spcAft>
              <a:buFont typeface="Arial" panose="020B0604020202020204" pitchFamily="34" charset="0"/>
              <a:buChar char="•"/>
              <a:defRPr/>
            </a:pPr>
            <a:r>
              <a:rPr lang="tr-TR" sz="1400" i="1" dirty="0">
                <a:solidFill>
                  <a:schemeClr val="bg1">
                    <a:lumMod val="95000"/>
                  </a:schemeClr>
                </a:solidFill>
              </a:rPr>
              <a:t>Detay mühendislik süreçleri </a:t>
            </a:r>
          </a:p>
          <a:p>
            <a:endParaRPr lang="tr-TR" sz="1400" i="1" dirty="0">
              <a:solidFill>
                <a:schemeClr val="bg1">
                  <a:lumMod val="95000"/>
                </a:schemeClr>
              </a:solidFill>
            </a:endParaRPr>
          </a:p>
        </p:txBody>
      </p:sp>
      <p:sp>
        <p:nvSpPr>
          <p:cNvPr id="18" name="TextBox 17"/>
          <p:cNvSpPr txBox="1"/>
          <p:nvPr/>
        </p:nvSpPr>
        <p:spPr>
          <a:xfrm>
            <a:off x="683519" y="2564904"/>
            <a:ext cx="3528441" cy="1384995"/>
          </a:xfrm>
          <a:prstGeom prst="rect">
            <a:avLst/>
          </a:prstGeom>
          <a:solidFill>
            <a:schemeClr val="tx1">
              <a:lumMod val="50000"/>
              <a:lumOff val="50000"/>
            </a:schemeClr>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fontAlgn="auto">
              <a:spcBef>
                <a:spcPts val="0"/>
              </a:spcBef>
              <a:spcAft>
                <a:spcPts val="0"/>
              </a:spcAft>
              <a:defRPr/>
            </a:pPr>
            <a:r>
              <a:rPr lang="tr-TR" sz="1400" i="1" dirty="0" smtClean="0">
                <a:solidFill>
                  <a:srgbClr val="F2F2F2"/>
                </a:solidFill>
              </a:rPr>
              <a:t>SİSTEM KURULUMU</a:t>
            </a:r>
            <a:endParaRPr lang="tr-TR" sz="1400" i="1" dirty="0">
              <a:solidFill>
                <a:srgbClr val="F2F2F2"/>
              </a:solidFill>
            </a:endParaRPr>
          </a:p>
          <a:p>
            <a:pPr marL="171450" indent="-171450" fontAlgn="auto">
              <a:spcBef>
                <a:spcPts val="0"/>
              </a:spcBef>
              <a:spcAft>
                <a:spcPts val="0"/>
              </a:spcAft>
              <a:buFont typeface="Arial" panose="020B0604020202020204" pitchFamily="34" charset="0"/>
              <a:buChar char="•"/>
              <a:defRPr/>
            </a:pPr>
            <a:r>
              <a:rPr lang="tr-TR" sz="1400" i="1" dirty="0">
                <a:solidFill>
                  <a:srgbClr val="F2F2F2"/>
                </a:solidFill>
              </a:rPr>
              <a:t>Tedarik ve montajın gerçekleştirilmesi </a:t>
            </a:r>
          </a:p>
          <a:p>
            <a:pPr marL="171450" indent="-171450" fontAlgn="auto">
              <a:spcBef>
                <a:spcPts val="0"/>
              </a:spcBef>
              <a:spcAft>
                <a:spcPts val="0"/>
              </a:spcAft>
              <a:buFont typeface="Arial" panose="020B0604020202020204" pitchFamily="34" charset="0"/>
              <a:buChar char="•"/>
              <a:defRPr/>
            </a:pPr>
            <a:r>
              <a:rPr lang="tr-TR" sz="1400" i="1" dirty="0">
                <a:solidFill>
                  <a:srgbClr val="F2F2F2"/>
                </a:solidFill>
              </a:rPr>
              <a:t>Elektrik ve mekanik entegrasyon</a:t>
            </a:r>
          </a:p>
          <a:p>
            <a:pPr marL="171450" indent="-171450" fontAlgn="auto">
              <a:spcBef>
                <a:spcPts val="0"/>
              </a:spcBef>
              <a:spcAft>
                <a:spcPts val="0"/>
              </a:spcAft>
              <a:buFont typeface="Arial" panose="020B0604020202020204" pitchFamily="34" charset="0"/>
              <a:buChar char="•"/>
              <a:defRPr/>
            </a:pPr>
            <a:r>
              <a:rPr lang="tr-TR" sz="1400" i="1" dirty="0">
                <a:solidFill>
                  <a:srgbClr val="F2F2F2"/>
                </a:solidFill>
              </a:rPr>
              <a:t>Sistem test ve </a:t>
            </a:r>
            <a:r>
              <a:rPr lang="tr-TR" sz="1400" i="1" dirty="0" smtClean="0">
                <a:solidFill>
                  <a:srgbClr val="F2F2F2"/>
                </a:solidFill>
              </a:rPr>
              <a:t>onayları</a:t>
            </a:r>
            <a:endParaRPr lang="tr-TR" sz="1400" i="1" dirty="0">
              <a:solidFill>
                <a:srgbClr val="F2F2F2"/>
              </a:solidFill>
            </a:endParaRPr>
          </a:p>
          <a:p>
            <a:pPr marL="171450" indent="-171450" fontAlgn="auto">
              <a:spcBef>
                <a:spcPts val="0"/>
              </a:spcBef>
              <a:spcAft>
                <a:spcPts val="0"/>
              </a:spcAft>
              <a:buFont typeface="Arial" panose="020B0604020202020204" pitchFamily="34" charset="0"/>
              <a:buChar char="•"/>
              <a:defRPr/>
            </a:pPr>
            <a:r>
              <a:rPr lang="tr-TR" sz="1400" i="1" dirty="0">
                <a:solidFill>
                  <a:srgbClr val="F2F2F2"/>
                </a:solidFill>
              </a:rPr>
              <a:t>Sistemin devreye </a:t>
            </a:r>
            <a:r>
              <a:rPr lang="tr-TR" sz="1400" i="1" dirty="0" smtClean="0">
                <a:solidFill>
                  <a:srgbClr val="F2F2F2"/>
                </a:solidFill>
              </a:rPr>
              <a:t>alınması</a:t>
            </a:r>
          </a:p>
          <a:p>
            <a:pPr marL="171450" indent="-171450" fontAlgn="auto">
              <a:spcBef>
                <a:spcPts val="0"/>
              </a:spcBef>
              <a:spcAft>
                <a:spcPts val="0"/>
              </a:spcAft>
              <a:buFont typeface="Arial" panose="020B0604020202020204" pitchFamily="34" charset="0"/>
              <a:buChar char="•"/>
              <a:defRPr/>
            </a:pPr>
            <a:endParaRPr lang="tr-TR" sz="1400" i="1" dirty="0">
              <a:solidFill>
                <a:srgbClr val="F2F2F2"/>
              </a:solidFill>
            </a:endParaRPr>
          </a:p>
        </p:txBody>
      </p:sp>
      <p:sp>
        <p:nvSpPr>
          <p:cNvPr id="19" name="TextBox 18"/>
          <p:cNvSpPr txBox="1"/>
          <p:nvPr/>
        </p:nvSpPr>
        <p:spPr>
          <a:xfrm>
            <a:off x="683515" y="3772197"/>
            <a:ext cx="3528392" cy="1384995"/>
          </a:xfrm>
          <a:prstGeom prst="rect">
            <a:avLst/>
          </a:prstGeom>
          <a:solidFill>
            <a:schemeClr val="bg1">
              <a:lumMod val="65000"/>
            </a:schemeClr>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fontAlgn="auto">
              <a:spcBef>
                <a:spcPts val="0"/>
              </a:spcBef>
              <a:spcAft>
                <a:spcPts val="0"/>
              </a:spcAft>
              <a:defRPr/>
            </a:pPr>
            <a:r>
              <a:rPr lang="tr-TR" sz="1400" i="1" dirty="0" smtClean="0">
                <a:solidFill>
                  <a:srgbClr val="F2F2F2"/>
                </a:solidFill>
              </a:rPr>
              <a:t>İZİN SÜREÇLERİ</a:t>
            </a:r>
            <a:endParaRPr lang="tr-TR" sz="1400" i="1" dirty="0">
              <a:solidFill>
                <a:srgbClr val="F2F2F2"/>
              </a:solidFill>
            </a:endParaRPr>
          </a:p>
          <a:p>
            <a:pPr marL="171450" indent="-171450" fontAlgn="auto">
              <a:spcBef>
                <a:spcPts val="0"/>
              </a:spcBef>
              <a:spcAft>
                <a:spcPts val="0"/>
              </a:spcAft>
              <a:buFont typeface="Arial" panose="020B0604020202020204" pitchFamily="34" charset="0"/>
              <a:buChar char="•"/>
              <a:defRPr/>
            </a:pPr>
            <a:r>
              <a:rPr lang="tr-TR" sz="1400" i="1" dirty="0">
                <a:solidFill>
                  <a:srgbClr val="F2F2F2"/>
                </a:solidFill>
              </a:rPr>
              <a:t>Resmi izin dosyalarının </a:t>
            </a:r>
            <a:r>
              <a:rPr lang="tr-TR" sz="1400" i="1" dirty="0" smtClean="0">
                <a:solidFill>
                  <a:srgbClr val="F2F2F2"/>
                </a:solidFill>
              </a:rPr>
              <a:t>hazırlanması</a:t>
            </a:r>
          </a:p>
          <a:p>
            <a:pPr marL="171450" indent="-171450" fontAlgn="auto">
              <a:spcBef>
                <a:spcPts val="0"/>
              </a:spcBef>
              <a:spcAft>
                <a:spcPts val="0"/>
              </a:spcAft>
              <a:buFont typeface="Arial" panose="020B0604020202020204" pitchFamily="34" charset="0"/>
              <a:buChar char="•"/>
              <a:defRPr/>
            </a:pPr>
            <a:r>
              <a:rPr lang="tr-TR" sz="1400" i="1" dirty="0" smtClean="0">
                <a:solidFill>
                  <a:srgbClr val="F2F2F2"/>
                </a:solidFill>
              </a:rPr>
              <a:t>Proje ve verim kriterleri onaylarının alınması</a:t>
            </a:r>
            <a:endParaRPr lang="tr-TR" sz="1400" i="1" dirty="0">
              <a:solidFill>
                <a:srgbClr val="F2F2F2"/>
              </a:solidFill>
            </a:endParaRPr>
          </a:p>
          <a:p>
            <a:pPr marL="171450" indent="-171450" fontAlgn="auto">
              <a:spcBef>
                <a:spcPts val="0"/>
              </a:spcBef>
              <a:spcAft>
                <a:spcPts val="0"/>
              </a:spcAft>
              <a:buFont typeface="Arial" panose="020B0604020202020204" pitchFamily="34" charset="0"/>
              <a:buChar char="•"/>
              <a:defRPr/>
            </a:pPr>
            <a:r>
              <a:rPr lang="tr-TR" sz="1400" i="1" dirty="0">
                <a:solidFill>
                  <a:srgbClr val="F2F2F2"/>
                </a:solidFill>
              </a:rPr>
              <a:t>Başvuruların takibi ve sonuçlandırılması</a:t>
            </a:r>
          </a:p>
          <a:p>
            <a:pPr marL="171450" indent="-171450" fontAlgn="auto">
              <a:spcBef>
                <a:spcPts val="0"/>
              </a:spcBef>
              <a:spcAft>
                <a:spcPts val="0"/>
              </a:spcAft>
              <a:buFont typeface="Arial" panose="020B0604020202020204" pitchFamily="34" charset="0"/>
              <a:buChar char="•"/>
              <a:defRPr/>
            </a:pPr>
            <a:r>
              <a:rPr lang="tr-TR" sz="1400" i="1" dirty="0">
                <a:solidFill>
                  <a:srgbClr val="F2F2F2"/>
                </a:solidFill>
              </a:rPr>
              <a:t>Kabul işlemleri </a:t>
            </a:r>
            <a:endParaRPr lang="tr-TR" sz="1400" i="1" dirty="0" smtClean="0">
              <a:solidFill>
                <a:srgbClr val="F2F2F2"/>
              </a:solidFill>
            </a:endParaRPr>
          </a:p>
          <a:p>
            <a:pPr marL="171450" indent="-171450" fontAlgn="auto">
              <a:spcBef>
                <a:spcPts val="0"/>
              </a:spcBef>
              <a:spcAft>
                <a:spcPts val="0"/>
              </a:spcAft>
              <a:buFont typeface="Arial" panose="020B0604020202020204" pitchFamily="34" charset="0"/>
              <a:buChar char="•"/>
              <a:defRPr/>
            </a:pPr>
            <a:endParaRPr lang="tr-TR" sz="1400" i="1" dirty="0">
              <a:solidFill>
                <a:srgbClr val="F2F2F2"/>
              </a:solidFill>
            </a:endParaRPr>
          </a:p>
        </p:txBody>
      </p:sp>
      <p:cxnSp>
        <p:nvCxnSpPr>
          <p:cNvPr id="12" name="Straight Connector 11"/>
          <p:cNvCxnSpPr/>
          <p:nvPr/>
        </p:nvCxnSpPr>
        <p:spPr>
          <a:xfrm>
            <a:off x="611561" y="1124744"/>
            <a:ext cx="7920880" cy="0"/>
          </a:xfrm>
          <a:prstGeom prst="line">
            <a:avLst/>
          </a:prstGeom>
          <a:ln w="19050">
            <a:solidFill>
              <a:srgbClr val="408312"/>
            </a:solidFill>
          </a:ln>
          <a:effectLst>
            <a:outerShdw blurRad="50800" dist="38100" dir="5400000" algn="t" rotWithShape="0">
              <a:prstClr val="black">
                <a:alpha val="40000"/>
              </a:prstClr>
            </a:outerShdw>
          </a:effectLst>
        </p:spPr>
        <p:style>
          <a:lnRef idx="1">
            <a:schemeClr val="accent3"/>
          </a:lnRef>
          <a:fillRef idx="0">
            <a:schemeClr val="accent3"/>
          </a:fillRef>
          <a:effectRef idx="0">
            <a:schemeClr val="accent3"/>
          </a:effectRef>
          <a:fontRef idx="minor">
            <a:schemeClr val="tx1"/>
          </a:fontRef>
        </p:style>
      </p:cxnSp>
      <p:sp>
        <p:nvSpPr>
          <p:cNvPr id="17" name="Metin kutusu 7"/>
          <p:cNvSpPr txBox="1"/>
          <p:nvPr/>
        </p:nvSpPr>
        <p:spPr>
          <a:xfrm>
            <a:off x="323528" y="663081"/>
            <a:ext cx="8136904" cy="523220"/>
          </a:xfrm>
          <a:prstGeom prst="rect">
            <a:avLst/>
          </a:prstGeom>
          <a:noFill/>
        </p:spPr>
        <p:txBody>
          <a:bodyPr wrap="square">
            <a:spAutoFit/>
          </a:bodyPr>
          <a:lstStyle/>
          <a:p>
            <a:pPr fontAlgn="auto">
              <a:spcBef>
                <a:spcPts val="0"/>
              </a:spcBef>
              <a:spcAft>
                <a:spcPts val="0"/>
              </a:spcAft>
              <a:defRPr/>
            </a:pPr>
            <a:r>
              <a:rPr lang="tr-TR" sz="2800" b="1" dirty="0">
                <a:solidFill>
                  <a:schemeClr val="tx1">
                    <a:lumMod val="75000"/>
                    <a:lumOff val="25000"/>
                  </a:schemeClr>
                </a:solidFill>
              </a:rPr>
              <a:t>   </a:t>
            </a:r>
            <a:r>
              <a:rPr lang="tr-TR" sz="2800" i="1" dirty="0" smtClean="0">
                <a:solidFill>
                  <a:srgbClr val="408312"/>
                </a:solidFill>
              </a:rPr>
              <a:t>SÜREÇ İÇERİSİNDE NELER YAPILIR ? </a:t>
            </a:r>
            <a:endParaRPr lang="tr-TR" sz="2800" i="1" dirty="0">
              <a:solidFill>
                <a:srgbClr val="408312"/>
              </a:solidFill>
            </a:endParaRPr>
          </a:p>
        </p:txBody>
      </p:sp>
      <p:sp>
        <p:nvSpPr>
          <p:cNvPr id="24" name="Slide Number Placeholder 13"/>
          <p:cNvSpPr>
            <a:spLocks noGrp="1"/>
          </p:cNvSpPr>
          <p:nvPr>
            <p:ph type="sldNum" sz="quarter" idx="12"/>
          </p:nvPr>
        </p:nvSpPr>
        <p:spPr>
          <a:xfrm>
            <a:off x="6876256" y="6356352"/>
            <a:ext cx="2133600" cy="365125"/>
          </a:xfrm>
        </p:spPr>
        <p:txBody>
          <a:bodyPr/>
          <a:lstStyle/>
          <a:p>
            <a:r>
              <a:rPr lang="tr-TR" sz="1800" dirty="0"/>
              <a:t>7</a:t>
            </a:r>
          </a:p>
        </p:txBody>
      </p:sp>
      <p:sp>
        <p:nvSpPr>
          <p:cNvPr id="20" name="TextBox 19"/>
          <p:cNvSpPr txBox="1"/>
          <p:nvPr/>
        </p:nvSpPr>
        <p:spPr>
          <a:xfrm>
            <a:off x="683515" y="4996333"/>
            <a:ext cx="3528392" cy="1384995"/>
          </a:xfrm>
          <a:prstGeom prst="rect">
            <a:avLst/>
          </a:prstGeom>
          <a:solidFill>
            <a:schemeClr val="bg1">
              <a:lumMod val="85000"/>
            </a:schemeClr>
          </a:solidFill>
          <a:ln>
            <a:solidFill>
              <a:srgbClr val="FFFFFF"/>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fontAlgn="auto">
              <a:spcBef>
                <a:spcPts val="0"/>
              </a:spcBef>
              <a:spcAft>
                <a:spcPts val="0"/>
              </a:spcAft>
              <a:defRPr/>
            </a:pPr>
            <a:r>
              <a:rPr lang="tr-TR" sz="1400" i="1" dirty="0" smtClean="0">
                <a:solidFill>
                  <a:schemeClr val="tx1"/>
                </a:solidFill>
              </a:rPr>
              <a:t>İŞLETME ve BAKIM</a:t>
            </a:r>
            <a:endParaRPr lang="tr-TR" sz="1400" i="1" dirty="0">
              <a:solidFill>
                <a:schemeClr val="tx1"/>
              </a:solidFill>
            </a:endParaRPr>
          </a:p>
          <a:p>
            <a:pPr marL="171450" indent="-171450" fontAlgn="auto">
              <a:spcBef>
                <a:spcPts val="0"/>
              </a:spcBef>
              <a:spcAft>
                <a:spcPts val="0"/>
              </a:spcAft>
              <a:buFont typeface="Arial" panose="020B0604020202020204" pitchFamily="34" charset="0"/>
              <a:buChar char="•"/>
              <a:defRPr/>
            </a:pPr>
            <a:r>
              <a:rPr lang="tr-TR" sz="1400" i="1" dirty="0">
                <a:solidFill>
                  <a:schemeClr val="tx1"/>
                </a:solidFill>
              </a:rPr>
              <a:t>Sistemi emre amade bulundurma</a:t>
            </a:r>
          </a:p>
          <a:p>
            <a:pPr marL="171450" indent="-171450" fontAlgn="auto">
              <a:spcBef>
                <a:spcPts val="0"/>
              </a:spcBef>
              <a:spcAft>
                <a:spcPts val="0"/>
              </a:spcAft>
              <a:buFont typeface="Arial" panose="020B0604020202020204" pitchFamily="34" charset="0"/>
              <a:buChar char="•"/>
              <a:defRPr/>
            </a:pPr>
            <a:r>
              <a:rPr lang="tr-TR" sz="1400" i="1" dirty="0">
                <a:solidFill>
                  <a:schemeClr val="tx1"/>
                </a:solidFill>
              </a:rPr>
              <a:t>İşletmenin gerçekleştirilmesi</a:t>
            </a:r>
          </a:p>
          <a:p>
            <a:pPr marL="171450" indent="-171450" fontAlgn="auto">
              <a:spcBef>
                <a:spcPts val="0"/>
              </a:spcBef>
              <a:spcAft>
                <a:spcPts val="0"/>
              </a:spcAft>
              <a:buFont typeface="Arial" panose="020B0604020202020204" pitchFamily="34" charset="0"/>
              <a:buChar char="•"/>
              <a:defRPr/>
            </a:pPr>
            <a:r>
              <a:rPr lang="tr-TR" sz="1400" i="1" dirty="0">
                <a:solidFill>
                  <a:schemeClr val="tx1"/>
                </a:solidFill>
              </a:rPr>
              <a:t>Bakım,onarım ve periyodik parça </a:t>
            </a:r>
            <a:r>
              <a:rPr lang="tr-TR" sz="1400" i="1" dirty="0" smtClean="0">
                <a:solidFill>
                  <a:schemeClr val="tx1"/>
                </a:solidFill>
              </a:rPr>
              <a:t>değişimi</a:t>
            </a:r>
          </a:p>
          <a:p>
            <a:pPr marL="171450" indent="-171450" fontAlgn="auto">
              <a:spcBef>
                <a:spcPts val="0"/>
              </a:spcBef>
              <a:spcAft>
                <a:spcPts val="0"/>
              </a:spcAft>
              <a:buFont typeface="Arial" panose="020B0604020202020204" pitchFamily="34" charset="0"/>
              <a:buChar char="•"/>
              <a:defRPr/>
            </a:pPr>
            <a:r>
              <a:rPr lang="tr-TR" sz="1400" i="1" dirty="0" smtClean="0">
                <a:solidFill>
                  <a:schemeClr val="tx1"/>
                </a:solidFill>
              </a:rPr>
              <a:t>Enerji Ölçümleme ve Yönetimi</a:t>
            </a:r>
            <a:endParaRPr lang="tr-TR" sz="1400" i="1" dirty="0">
              <a:solidFill>
                <a:schemeClr val="tx1"/>
              </a:solidFill>
            </a:endParaRPr>
          </a:p>
          <a:p>
            <a:pPr marL="171450" indent="-171450" fontAlgn="auto">
              <a:spcBef>
                <a:spcPts val="0"/>
              </a:spcBef>
              <a:spcAft>
                <a:spcPts val="0"/>
              </a:spcAft>
              <a:buFont typeface="Arial" panose="020B0604020202020204" pitchFamily="34" charset="0"/>
              <a:buChar char="•"/>
              <a:defRPr/>
            </a:pPr>
            <a:r>
              <a:rPr lang="tr-TR" sz="1400" i="1" dirty="0">
                <a:solidFill>
                  <a:schemeClr val="tx1"/>
                </a:solidFill>
              </a:rPr>
              <a:t>7/24 sistem takibi  </a:t>
            </a:r>
          </a:p>
        </p:txBody>
      </p:sp>
      <p:pic>
        <p:nvPicPr>
          <p:cNvPr id="3" name="Picture 2" descr="Ekran Resmi 2016-12-06 14.12.26.png"/>
          <p:cNvPicPr>
            <a:picLocks noChangeAspect="1"/>
          </p:cNvPicPr>
          <p:nvPr/>
        </p:nvPicPr>
        <p:blipFill rotWithShape="1">
          <a:blip r:embed="rId5" cstate="print">
            <a:extLst>
              <a:ext uri="{28A0092B-C50C-407E-A947-70E740481C1C}">
                <a14:useLocalDpi xmlns:a14="http://schemas.microsoft.com/office/drawing/2010/main" val="0"/>
              </a:ext>
            </a:extLst>
          </a:blip>
          <a:srcRect l="3950" t="3414" r="11431" b="14226"/>
          <a:stretch/>
        </p:blipFill>
        <p:spPr>
          <a:xfrm>
            <a:off x="4283968" y="1340768"/>
            <a:ext cx="1105792" cy="1067500"/>
          </a:xfrm>
          <a:prstGeom prst="rect">
            <a:avLst/>
          </a:prstGeom>
        </p:spPr>
      </p:pic>
      <p:sp>
        <p:nvSpPr>
          <p:cNvPr id="27" name="TextBox 26"/>
          <p:cNvSpPr txBox="1"/>
          <p:nvPr/>
        </p:nvSpPr>
        <p:spPr>
          <a:xfrm>
            <a:off x="5940152" y="3789040"/>
            <a:ext cx="2448272" cy="2800766"/>
          </a:xfrm>
          <a:prstGeom prst="rect">
            <a:avLst/>
          </a:prstGeom>
          <a:noFill/>
        </p:spPr>
        <p:txBody>
          <a:bodyPr wrap="square" rtlCol="0">
            <a:spAutoFit/>
          </a:bodyPr>
          <a:lstStyle/>
          <a:p>
            <a:pPr algn="just"/>
            <a:r>
              <a:rPr lang="tr-TR" sz="1600" i="1" dirty="0" smtClean="0">
                <a:solidFill>
                  <a:prstClr val="black">
                    <a:lumMod val="50000"/>
                    <a:lumOff val="50000"/>
                  </a:prstClr>
                </a:solidFill>
              </a:rPr>
              <a:t>Tüm aşamalar, güncel mevzuat doğrultusunda, kullanım amacına uygun ve karşılıklı kazanç odaklı olarak hayata geçirilir. Önemli olan sistemin büyüklüğü değil maksimum tasarruf ve  kazancı sağlayabilmesidir.</a:t>
            </a:r>
          </a:p>
          <a:p>
            <a:pPr marL="285750" indent="-285750" algn="just">
              <a:buFont typeface="Arial" pitchFamily="34" charset="0"/>
              <a:buChar char="•"/>
            </a:pPr>
            <a:endParaRPr lang="tr-TR" sz="1600" i="1" dirty="0">
              <a:solidFill>
                <a:prstClr val="black">
                  <a:lumMod val="50000"/>
                  <a:lumOff val="50000"/>
                </a:prstClr>
              </a:solidFill>
            </a:endParaRPr>
          </a:p>
          <a:p>
            <a:pPr marL="285750" indent="-285750" algn="just">
              <a:buFont typeface="Arial" pitchFamily="34" charset="0"/>
              <a:buChar char="•"/>
            </a:pPr>
            <a:endParaRPr lang="tr-TR" sz="1600" i="1" dirty="0"/>
          </a:p>
        </p:txBody>
      </p:sp>
      <p:pic>
        <p:nvPicPr>
          <p:cNvPr id="22" name="Picture 6" descr="http://www.modernmechhvac.com/wp-content/uploads/2012/02/3771.PPP_PRD_165_3D_people-Binding_Agreement_1FA0846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0192" y="1772816"/>
            <a:ext cx="1872208" cy="187220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 name="Picture 24" descr="D:\Ahmet_Gunay_UV_Isler\Tres Eenrji\PP Sunum\imgs\tresfon.png"/>
          <p:cNvPicPr>
            <a:picLocks noChangeAspect="1" noChangeArrowheads="1"/>
          </p:cNvPicPr>
          <p:nvPr/>
        </p:nvPicPr>
        <p:blipFill>
          <a:blip r:embed="rId7" cstate="print">
            <a:extLst>
              <a:ext uri="{28A0092B-C50C-407E-A947-70E740481C1C}">
                <a14:useLocalDpi xmlns:a14="http://schemas.microsoft.com/office/drawing/2010/main" val="0"/>
              </a:ext>
            </a:extLst>
          </a:blip>
          <a:srcRect l="20956" b="1526"/>
          <a:stretch>
            <a:fillRect/>
          </a:stretch>
        </p:blipFill>
        <p:spPr bwMode="auto">
          <a:xfrm rot="16200000">
            <a:off x="157199" y="1894518"/>
            <a:ext cx="4869162" cy="511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Resim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08304" y="65465"/>
            <a:ext cx="1836835" cy="987271"/>
          </a:xfrm>
          <a:prstGeom prst="rect">
            <a:avLst/>
          </a:prstGeom>
        </p:spPr>
      </p:pic>
    </p:spTree>
    <p:extLst>
      <p:ext uri="{BB962C8B-B14F-4D97-AF65-F5344CB8AC3E}">
        <p14:creationId xmlns:p14="http://schemas.microsoft.com/office/powerpoint/2010/main" val="17487624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7"/>
          <p:cNvSpPr txBox="1"/>
          <p:nvPr/>
        </p:nvSpPr>
        <p:spPr>
          <a:xfrm>
            <a:off x="313368" y="653322"/>
            <a:ext cx="7138952" cy="523220"/>
          </a:xfrm>
          <a:prstGeom prst="rect">
            <a:avLst/>
          </a:prstGeom>
          <a:noFill/>
        </p:spPr>
        <p:txBody>
          <a:bodyPr wrap="square">
            <a:spAutoFit/>
          </a:bodyPr>
          <a:lstStyle/>
          <a:p>
            <a:pPr fontAlgn="auto">
              <a:spcBef>
                <a:spcPts val="0"/>
              </a:spcBef>
              <a:spcAft>
                <a:spcPts val="0"/>
              </a:spcAft>
              <a:defRPr/>
            </a:pPr>
            <a:r>
              <a:rPr lang="tr-TR" sz="2800" b="1" dirty="0">
                <a:solidFill>
                  <a:schemeClr val="tx1">
                    <a:lumMod val="75000"/>
                    <a:lumOff val="25000"/>
                  </a:schemeClr>
                </a:solidFill>
              </a:rPr>
              <a:t>  </a:t>
            </a:r>
            <a:r>
              <a:rPr lang="tr-TR" sz="2800" b="1" dirty="0">
                <a:solidFill>
                  <a:srgbClr val="269626"/>
                </a:solidFill>
              </a:rPr>
              <a:t> </a:t>
            </a:r>
            <a:r>
              <a:rPr lang="tr-TR" sz="2800" i="1" dirty="0" smtClean="0">
                <a:solidFill>
                  <a:srgbClr val="408312"/>
                </a:solidFill>
              </a:rPr>
              <a:t>SÜREÇLER NE KADAR SÜRER ?</a:t>
            </a:r>
            <a:endParaRPr lang="tr-TR" sz="2800" i="1" dirty="0">
              <a:solidFill>
                <a:srgbClr val="408312"/>
              </a:solidFill>
            </a:endParaRPr>
          </a:p>
        </p:txBody>
      </p:sp>
      <p:cxnSp>
        <p:nvCxnSpPr>
          <p:cNvPr id="6" name="Straight Connector 5"/>
          <p:cNvCxnSpPr/>
          <p:nvPr/>
        </p:nvCxnSpPr>
        <p:spPr>
          <a:xfrm>
            <a:off x="611560" y="1124744"/>
            <a:ext cx="7920880" cy="0"/>
          </a:xfrm>
          <a:prstGeom prst="line">
            <a:avLst/>
          </a:prstGeom>
          <a:ln w="19050">
            <a:solidFill>
              <a:srgbClr val="408312"/>
            </a:solidFill>
          </a:ln>
          <a:effectLst>
            <a:outerShdw blurRad="50800" dist="38100" dir="5400000" algn="t" rotWithShape="0">
              <a:prstClr val="black">
                <a:alpha val="40000"/>
              </a:prstClr>
            </a:outerShdw>
          </a:effectLst>
        </p:spPr>
        <p:style>
          <a:lnRef idx="1">
            <a:schemeClr val="accent3"/>
          </a:lnRef>
          <a:fillRef idx="0">
            <a:schemeClr val="accent3"/>
          </a:fillRef>
          <a:effectRef idx="0">
            <a:schemeClr val="accent3"/>
          </a:effectRef>
          <a:fontRef idx="minor">
            <a:schemeClr val="tx1"/>
          </a:fontRef>
        </p:style>
      </p:cxnSp>
      <p:grpSp>
        <p:nvGrpSpPr>
          <p:cNvPr id="25" name="24 Grup"/>
          <p:cNvGrpSpPr/>
          <p:nvPr/>
        </p:nvGrpSpPr>
        <p:grpSpPr>
          <a:xfrm>
            <a:off x="683568" y="1700807"/>
            <a:ext cx="2173328" cy="828000"/>
            <a:chOff x="139597" y="0"/>
            <a:chExt cx="2173328" cy="839425"/>
          </a:xfrm>
          <a:solidFill>
            <a:srgbClr val="008000"/>
          </a:solidFill>
        </p:grpSpPr>
        <p:sp>
          <p:nvSpPr>
            <p:cNvPr id="26" name="25 Yuvarlatılmış Dikdörtgen"/>
            <p:cNvSpPr/>
            <p:nvPr/>
          </p:nvSpPr>
          <p:spPr>
            <a:xfrm>
              <a:off x="139597" y="0"/>
              <a:ext cx="2173328" cy="839425"/>
            </a:xfrm>
            <a:prstGeom prst="roundRect">
              <a:avLst/>
            </a:prstGeom>
            <a:grp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27" name="Yuvarlatılmış Dikdörtgen 4"/>
            <p:cNvSpPr/>
            <p:nvPr/>
          </p:nvSpPr>
          <p:spPr>
            <a:xfrm>
              <a:off x="180574" y="40977"/>
              <a:ext cx="2091374" cy="757471"/>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lvl="0" algn="l" defTabSz="889000">
                <a:lnSpc>
                  <a:spcPct val="90000"/>
                </a:lnSpc>
                <a:spcBef>
                  <a:spcPct val="0"/>
                </a:spcBef>
                <a:spcAft>
                  <a:spcPct val="35000"/>
                </a:spcAft>
              </a:pPr>
              <a:r>
                <a:rPr lang="tr-TR" sz="2400" b="0" i="1" kern="1200" dirty="0" smtClean="0">
                  <a:effectLst>
                    <a:outerShdw blurRad="38100" dist="38100" dir="2700000" algn="tl">
                      <a:srgbClr val="000000">
                        <a:alpha val="43137"/>
                      </a:srgbClr>
                    </a:outerShdw>
                  </a:effectLst>
                </a:rPr>
                <a:t>1. FİZİBİLİTE</a:t>
              </a:r>
              <a:endParaRPr lang="tr-TR" sz="2400" b="0" i="1" kern="1200" dirty="0">
                <a:effectLst>
                  <a:outerShdw blurRad="38100" dist="38100" dir="2700000" algn="tl">
                    <a:srgbClr val="000000">
                      <a:alpha val="43137"/>
                    </a:srgbClr>
                  </a:outerShdw>
                </a:effectLst>
              </a:endParaRPr>
            </a:p>
          </p:txBody>
        </p:sp>
      </p:grpSp>
      <p:grpSp>
        <p:nvGrpSpPr>
          <p:cNvPr id="28" name="27 Grup"/>
          <p:cNvGrpSpPr/>
          <p:nvPr/>
        </p:nvGrpSpPr>
        <p:grpSpPr>
          <a:xfrm>
            <a:off x="683568" y="2589574"/>
            <a:ext cx="2173328" cy="828000"/>
            <a:chOff x="139597" y="888764"/>
            <a:chExt cx="2173328" cy="839425"/>
          </a:xfrm>
          <a:solidFill>
            <a:srgbClr val="008000"/>
          </a:solidFill>
        </p:grpSpPr>
        <p:sp>
          <p:nvSpPr>
            <p:cNvPr id="29" name="28 Yuvarlatılmış Dikdörtgen"/>
            <p:cNvSpPr/>
            <p:nvPr/>
          </p:nvSpPr>
          <p:spPr>
            <a:xfrm>
              <a:off x="139597" y="888764"/>
              <a:ext cx="2173328" cy="839425"/>
            </a:xfrm>
            <a:prstGeom prst="roundRect">
              <a:avLst/>
            </a:prstGeom>
            <a:grp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30" name="Yuvarlatılmış Dikdörtgen 4"/>
            <p:cNvSpPr/>
            <p:nvPr/>
          </p:nvSpPr>
          <p:spPr>
            <a:xfrm>
              <a:off x="180574" y="929741"/>
              <a:ext cx="2091374" cy="757471"/>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lvl="0" algn="l" defTabSz="889000">
                <a:lnSpc>
                  <a:spcPct val="90000"/>
                </a:lnSpc>
                <a:spcBef>
                  <a:spcPct val="0"/>
                </a:spcBef>
                <a:spcAft>
                  <a:spcPct val="35000"/>
                </a:spcAft>
              </a:pPr>
              <a:r>
                <a:rPr lang="tr-TR" sz="2400" b="0" i="1" kern="1200" dirty="0" smtClean="0">
                  <a:effectLst>
                    <a:outerShdw blurRad="38100" dist="38100" dir="2700000" algn="tl">
                      <a:srgbClr val="000000">
                        <a:alpha val="43137"/>
                      </a:srgbClr>
                    </a:outerShdw>
                  </a:effectLst>
                </a:rPr>
                <a:t>2. TEKLİF</a:t>
              </a:r>
              <a:endParaRPr lang="tr-TR" sz="2400" b="0" i="1" kern="1200" dirty="0">
                <a:effectLst>
                  <a:outerShdw blurRad="38100" dist="38100" dir="2700000" algn="tl">
                    <a:srgbClr val="000000">
                      <a:alpha val="43137"/>
                    </a:srgbClr>
                  </a:outerShdw>
                </a:effectLst>
              </a:endParaRPr>
            </a:p>
          </p:txBody>
        </p:sp>
      </p:grpSp>
      <p:grpSp>
        <p:nvGrpSpPr>
          <p:cNvPr id="31" name="30 Grup"/>
          <p:cNvGrpSpPr/>
          <p:nvPr/>
        </p:nvGrpSpPr>
        <p:grpSpPr>
          <a:xfrm>
            <a:off x="683568" y="3501008"/>
            <a:ext cx="2173299" cy="828000"/>
            <a:chOff x="139633" y="1800196"/>
            <a:chExt cx="2173299" cy="839425"/>
          </a:xfrm>
          <a:solidFill>
            <a:srgbClr val="008000"/>
          </a:solidFill>
        </p:grpSpPr>
        <p:sp>
          <p:nvSpPr>
            <p:cNvPr id="32" name="31 Yuvarlatılmış Dikdörtgen"/>
            <p:cNvSpPr/>
            <p:nvPr/>
          </p:nvSpPr>
          <p:spPr>
            <a:xfrm>
              <a:off x="139633" y="1800196"/>
              <a:ext cx="2173299" cy="839425"/>
            </a:xfrm>
            <a:prstGeom prst="roundRect">
              <a:avLst/>
            </a:prstGeom>
            <a:grp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33" name="Yuvarlatılmış Dikdörtgen 4"/>
            <p:cNvSpPr/>
            <p:nvPr/>
          </p:nvSpPr>
          <p:spPr>
            <a:xfrm>
              <a:off x="180610" y="1841173"/>
              <a:ext cx="2091345" cy="757471"/>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lvl="0" algn="l" defTabSz="889000">
                <a:lnSpc>
                  <a:spcPct val="90000"/>
                </a:lnSpc>
                <a:spcBef>
                  <a:spcPct val="0"/>
                </a:spcBef>
                <a:spcAft>
                  <a:spcPct val="35000"/>
                </a:spcAft>
              </a:pPr>
              <a:r>
                <a:rPr lang="tr-TR" sz="2400" b="0" i="1" kern="1200" dirty="0" smtClean="0">
                  <a:effectLst>
                    <a:outerShdw blurRad="38100" dist="38100" dir="2700000" algn="tl">
                      <a:srgbClr val="000000">
                        <a:alpha val="43137"/>
                      </a:srgbClr>
                    </a:outerShdw>
                  </a:effectLst>
                </a:rPr>
                <a:t>3. ANLAŞMA</a:t>
              </a:r>
              <a:endParaRPr lang="tr-TR" sz="2400" b="0" i="1" kern="1200" dirty="0">
                <a:effectLst>
                  <a:outerShdw blurRad="38100" dist="38100" dir="2700000" algn="tl">
                    <a:srgbClr val="000000">
                      <a:alpha val="43137"/>
                    </a:srgbClr>
                  </a:outerShdw>
                </a:effectLst>
              </a:endParaRPr>
            </a:p>
          </p:txBody>
        </p:sp>
      </p:grpSp>
      <p:grpSp>
        <p:nvGrpSpPr>
          <p:cNvPr id="34" name="33 Grup"/>
          <p:cNvGrpSpPr/>
          <p:nvPr/>
        </p:nvGrpSpPr>
        <p:grpSpPr>
          <a:xfrm>
            <a:off x="683568" y="4401200"/>
            <a:ext cx="2190665" cy="828000"/>
            <a:chOff x="122246" y="2688972"/>
            <a:chExt cx="2190665" cy="839425"/>
          </a:xfrm>
          <a:solidFill>
            <a:srgbClr val="008000"/>
          </a:solidFill>
        </p:grpSpPr>
        <p:sp>
          <p:nvSpPr>
            <p:cNvPr id="35" name="34 Yuvarlatılmış Dikdörtgen"/>
            <p:cNvSpPr/>
            <p:nvPr/>
          </p:nvSpPr>
          <p:spPr>
            <a:xfrm>
              <a:off x="122246" y="2688972"/>
              <a:ext cx="2190665" cy="839425"/>
            </a:xfrm>
            <a:prstGeom prst="roundRect">
              <a:avLst/>
            </a:prstGeom>
            <a:grp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36" name="Yuvarlatılmış Dikdörtgen 4"/>
            <p:cNvSpPr/>
            <p:nvPr/>
          </p:nvSpPr>
          <p:spPr>
            <a:xfrm>
              <a:off x="163223" y="2729949"/>
              <a:ext cx="2108711" cy="757471"/>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lvl="0" algn="l" defTabSz="889000">
                <a:lnSpc>
                  <a:spcPct val="90000"/>
                </a:lnSpc>
                <a:spcBef>
                  <a:spcPct val="0"/>
                </a:spcBef>
                <a:spcAft>
                  <a:spcPct val="35000"/>
                </a:spcAft>
              </a:pPr>
              <a:r>
                <a:rPr lang="tr-TR" sz="2400" b="0" i="1" kern="1200" dirty="0" smtClean="0">
                  <a:effectLst>
                    <a:outerShdw blurRad="38100" dist="38100" dir="2700000" algn="tl">
                      <a:srgbClr val="000000">
                        <a:alpha val="43137"/>
                      </a:srgbClr>
                    </a:outerShdw>
                  </a:effectLst>
                </a:rPr>
                <a:t>4. UYGULAMA</a:t>
              </a:r>
              <a:endParaRPr lang="tr-TR" sz="2400" b="0" i="1" kern="1200" dirty="0">
                <a:effectLst>
                  <a:outerShdw blurRad="38100" dist="38100" dir="2700000" algn="tl">
                    <a:srgbClr val="000000">
                      <a:alpha val="43137"/>
                    </a:srgbClr>
                  </a:outerShdw>
                </a:effectLst>
              </a:endParaRPr>
            </a:p>
          </p:txBody>
        </p:sp>
      </p:grpSp>
      <p:grpSp>
        <p:nvGrpSpPr>
          <p:cNvPr id="37" name="36 Grup"/>
          <p:cNvGrpSpPr/>
          <p:nvPr/>
        </p:nvGrpSpPr>
        <p:grpSpPr>
          <a:xfrm>
            <a:off x="683568" y="5301208"/>
            <a:ext cx="2190665" cy="828000"/>
            <a:chOff x="122246" y="3600403"/>
            <a:chExt cx="2190665" cy="839425"/>
          </a:xfrm>
          <a:solidFill>
            <a:srgbClr val="008000"/>
          </a:solidFill>
        </p:grpSpPr>
        <p:sp>
          <p:nvSpPr>
            <p:cNvPr id="38" name="37 Yuvarlatılmış Dikdörtgen"/>
            <p:cNvSpPr/>
            <p:nvPr/>
          </p:nvSpPr>
          <p:spPr>
            <a:xfrm>
              <a:off x="122246" y="3600403"/>
              <a:ext cx="2190665" cy="839425"/>
            </a:xfrm>
            <a:prstGeom prst="roundRect">
              <a:avLst/>
            </a:prstGeom>
            <a:grp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39" name="Yuvarlatılmış Dikdörtgen 4"/>
            <p:cNvSpPr/>
            <p:nvPr/>
          </p:nvSpPr>
          <p:spPr>
            <a:xfrm>
              <a:off x="163223" y="3641380"/>
              <a:ext cx="2108711" cy="757471"/>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lvl="0" algn="l" defTabSz="889000">
                <a:lnSpc>
                  <a:spcPct val="90000"/>
                </a:lnSpc>
                <a:spcBef>
                  <a:spcPct val="0"/>
                </a:spcBef>
                <a:spcAft>
                  <a:spcPct val="35000"/>
                </a:spcAft>
              </a:pPr>
              <a:r>
                <a:rPr lang="tr-TR" sz="2400" b="0" i="1" kern="1200" dirty="0" smtClean="0">
                  <a:effectLst>
                    <a:outerShdw blurRad="38100" dist="38100" dir="2700000" algn="tl">
                      <a:srgbClr val="000000">
                        <a:alpha val="43137"/>
                      </a:srgbClr>
                    </a:outerShdw>
                  </a:effectLst>
                </a:rPr>
                <a:t>5. İŞLETME</a:t>
              </a:r>
              <a:endParaRPr lang="tr-TR" sz="2400" b="0" i="1" kern="1200" dirty="0">
                <a:effectLst>
                  <a:outerShdw blurRad="38100" dist="38100" dir="2700000" algn="tl">
                    <a:srgbClr val="000000">
                      <a:alpha val="43137"/>
                    </a:srgbClr>
                  </a:outerShdw>
                </a:effectLst>
              </a:endParaRPr>
            </a:p>
          </p:txBody>
        </p:sp>
      </p:grpSp>
      <p:sp>
        <p:nvSpPr>
          <p:cNvPr id="50" name="49 Yuvarlatılmış Dikdörtgen"/>
          <p:cNvSpPr/>
          <p:nvPr/>
        </p:nvSpPr>
        <p:spPr>
          <a:xfrm>
            <a:off x="2699792" y="1700808"/>
            <a:ext cx="3240360" cy="828000"/>
          </a:xfrm>
          <a:prstGeom prst="roundRect">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600" i="1" dirty="0" smtClean="0"/>
              <a:t>İşletmenin tüketim kriterleri ve </a:t>
            </a:r>
            <a:r>
              <a:rPr lang="tr-TR" sz="1600" i="1" dirty="0" err="1" smtClean="0"/>
              <a:t>mev-cut</a:t>
            </a:r>
            <a:r>
              <a:rPr lang="tr-TR" sz="1600" i="1" dirty="0" smtClean="0"/>
              <a:t> sistemi değerlendirilerek teknik   ve mali fizibilite hazırlanır.</a:t>
            </a:r>
            <a:endParaRPr lang="tr-TR" sz="1600" i="1" dirty="0"/>
          </a:p>
        </p:txBody>
      </p:sp>
      <p:sp>
        <p:nvSpPr>
          <p:cNvPr id="51" name="50 Yuvarlatılmış Dikdörtgen"/>
          <p:cNvSpPr/>
          <p:nvPr/>
        </p:nvSpPr>
        <p:spPr>
          <a:xfrm>
            <a:off x="2699792" y="2601000"/>
            <a:ext cx="3240360" cy="828000"/>
          </a:xfrm>
          <a:prstGeom prst="roundRect">
            <a:avLst/>
          </a:prstGeom>
          <a:solidFill>
            <a:srgbClr val="59595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600" i="1" dirty="0" smtClean="0"/>
              <a:t>Elektrik ve ısı maliyetleri üzerinden sağlanabilecek kazançlar saptanarak müşteriye önerilir.</a:t>
            </a:r>
            <a:endParaRPr lang="tr-TR" sz="1600" i="1" dirty="0"/>
          </a:p>
        </p:txBody>
      </p:sp>
      <p:sp>
        <p:nvSpPr>
          <p:cNvPr id="52" name="51 Yuvarlatılmış Dikdörtgen"/>
          <p:cNvSpPr/>
          <p:nvPr/>
        </p:nvSpPr>
        <p:spPr>
          <a:xfrm>
            <a:off x="2699792" y="3501008"/>
            <a:ext cx="3240360" cy="828000"/>
          </a:xfrm>
          <a:prstGeom prst="roundRect">
            <a:avLst/>
          </a:prstGeom>
          <a:solidFill>
            <a:srgbClr val="59595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600" i="1" dirty="0" smtClean="0"/>
              <a:t>Hizmet-işletme süreleri  karşılıklı olarak belirlenerek müşteri ile sözleşme imzalanır.</a:t>
            </a:r>
            <a:endParaRPr lang="tr-TR" sz="1600" i="1" dirty="0"/>
          </a:p>
        </p:txBody>
      </p:sp>
      <p:sp>
        <p:nvSpPr>
          <p:cNvPr id="53" name="52 Yuvarlatılmış Dikdörtgen"/>
          <p:cNvSpPr/>
          <p:nvPr/>
        </p:nvSpPr>
        <p:spPr>
          <a:xfrm>
            <a:off x="2699792" y="4401200"/>
            <a:ext cx="3240360" cy="828000"/>
          </a:xfrm>
          <a:prstGeom prst="roundRect">
            <a:avLst/>
          </a:prstGeom>
          <a:solidFill>
            <a:srgbClr val="59595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600" i="1" dirty="0" smtClean="0"/>
              <a:t>Sistem, anlaşma sağlanan kriterlere uygun olarak yerinde tesis edilir ve devreye alınır.</a:t>
            </a:r>
            <a:endParaRPr lang="tr-TR" sz="1600" i="1" dirty="0"/>
          </a:p>
        </p:txBody>
      </p:sp>
      <p:sp>
        <p:nvSpPr>
          <p:cNvPr id="54" name="53 Yuvarlatılmış Dikdörtgen"/>
          <p:cNvSpPr/>
          <p:nvPr/>
        </p:nvSpPr>
        <p:spPr>
          <a:xfrm>
            <a:off x="2699792" y="5301208"/>
            <a:ext cx="3240360" cy="828000"/>
          </a:xfrm>
          <a:prstGeom prst="roundRect">
            <a:avLst/>
          </a:prstGeom>
          <a:solidFill>
            <a:srgbClr val="59595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600" i="1" dirty="0" smtClean="0"/>
              <a:t>Sistem bakım ve işletme giderleri müşteriye yansıtılmadan sözleşme süresi boyunca işletilir.</a:t>
            </a:r>
            <a:endParaRPr lang="tr-TR" sz="1600" i="1" dirty="0"/>
          </a:p>
        </p:txBody>
      </p:sp>
      <p:sp>
        <p:nvSpPr>
          <p:cNvPr id="61" name="Slide Number Placeholder 13"/>
          <p:cNvSpPr>
            <a:spLocks noGrp="1"/>
          </p:cNvSpPr>
          <p:nvPr>
            <p:ph type="sldNum" sz="quarter" idx="12"/>
          </p:nvPr>
        </p:nvSpPr>
        <p:spPr>
          <a:xfrm>
            <a:off x="6876256" y="6356352"/>
            <a:ext cx="2133600" cy="365125"/>
          </a:xfrm>
        </p:spPr>
        <p:txBody>
          <a:bodyPr/>
          <a:lstStyle/>
          <a:p>
            <a:r>
              <a:rPr lang="tr-TR" sz="1800" dirty="0"/>
              <a:t>8</a:t>
            </a:r>
          </a:p>
        </p:txBody>
      </p:sp>
      <p:pic>
        <p:nvPicPr>
          <p:cNvPr id="62" name="Picture 61" descr="D:\Ahmet_Gunay_UV_Isler\Tres Eenrji\PP Sunum\imgs\tresfon.png"/>
          <p:cNvPicPr>
            <a:picLocks noChangeAspect="1" noChangeArrowheads="1"/>
          </p:cNvPicPr>
          <p:nvPr/>
        </p:nvPicPr>
        <p:blipFill>
          <a:blip r:embed="rId2" cstate="print">
            <a:extLst>
              <a:ext uri="{28A0092B-C50C-407E-A947-70E740481C1C}">
                <a14:useLocalDpi xmlns:a14="http://schemas.microsoft.com/office/drawing/2010/main" val="0"/>
              </a:ext>
            </a:extLst>
          </a:blip>
          <a:srcRect l="20956" b="1526"/>
          <a:stretch>
            <a:fillRect/>
          </a:stretch>
        </p:blipFill>
        <p:spPr bwMode="auto">
          <a:xfrm rot="16200000">
            <a:off x="157199" y="1867135"/>
            <a:ext cx="4869162" cy="511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49 Yuvarlatılmış Dikdörtgen"/>
          <p:cNvSpPr/>
          <p:nvPr/>
        </p:nvSpPr>
        <p:spPr>
          <a:xfrm>
            <a:off x="5796136" y="1700808"/>
            <a:ext cx="1368152" cy="828000"/>
          </a:xfrm>
          <a:prstGeom prst="round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600" i="1" dirty="0" smtClean="0"/>
              <a:t>ÜCRET ALINMAZ</a:t>
            </a:r>
            <a:endParaRPr lang="tr-TR" sz="1600" i="1" dirty="0"/>
          </a:p>
        </p:txBody>
      </p:sp>
      <p:sp>
        <p:nvSpPr>
          <p:cNvPr id="56" name="49 Yuvarlatılmış Dikdörtgen"/>
          <p:cNvSpPr/>
          <p:nvPr/>
        </p:nvSpPr>
        <p:spPr>
          <a:xfrm>
            <a:off x="5796136" y="3501008"/>
            <a:ext cx="1368128" cy="828000"/>
          </a:xfrm>
          <a:prstGeom prst="roundRect">
            <a:avLst/>
          </a:prstGeom>
          <a:solidFill>
            <a:srgbClr val="7F7F7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600" i="1" dirty="0" smtClean="0"/>
              <a:t>ÜCRET ALINMAZ</a:t>
            </a:r>
            <a:endParaRPr lang="tr-TR" sz="1600" i="1" dirty="0"/>
          </a:p>
        </p:txBody>
      </p:sp>
      <p:sp>
        <p:nvSpPr>
          <p:cNvPr id="58" name="49 Yuvarlatılmış Dikdörtgen"/>
          <p:cNvSpPr/>
          <p:nvPr/>
        </p:nvSpPr>
        <p:spPr>
          <a:xfrm>
            <a:off x="5796136" y="2601000"/>
            <a:ext cx="1368128" cy="828000"/>
          </a:xfrm>
          <a:prstGeom prst="round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600" i="1" dirty="0" smtClean="0"/>
              <a:t>ÜCRET ALINMAZ</a:t>
            </a:r>
            <a:endParaRPr lang="tr-TR" sz="1600" i="1" dirty="0"/>
          </a:p>
        </p:txBody>
      </p:sp>
      <p:sp>
        <p:nvSpPr>
          <p:cNvPr id="59" name="49 Yuvarlatılmış Dikdörtgen"/>
          <p:cNvSpPr/>
          <p:nvPr/>
        </p:nvSpPr>
        <p:spPr>
          <a:xfrm>
            <a:off x="5796136" y="4401200"/>
            <a:ext cx="1368128" cy="828000"/>
          </a:xfrm>
          <a:prstGeom prst="roundRect">
            <a:avLst/>
          </a:prstGeom>
          <a:solidFill>
            <a:srgbClr val="7F7F7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600" i="1" dirty="0" smtClean="0"/>
              <a:t>ÜCRET ALINMAZ</a:t>
            </a:r>
            <a:endParaRPr lang="tr-TR" sz="1600" i="1" dirty="0"/>
          </a:p>
        </p:txBody>
      </p:sp>
      <p:sp>
        <p:nvSpPr>
          <p:cNvPr id="67" name="49 Yuvarlatılmış Dikdörtgen"/>
          <p:cNvSpPr/>
          <p:nvPr/>
        </p:nvSpPr>
        <p:spPr>
          <a:xfrm>
            <a:off x="5796136" y="5301208"/>
            <a:ext cx="1368128" cy="828000"/>
          </a:xfrm>
          <a:prstGeom prst="roundRect">
            <a:avLst/>
          </a:prstGeom>
          <a:solidFill>
            <a:srgbClr val="7F7F7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600" i="1" dirty="0" smtClean="0"/>
              <a:t>İNDİRİMLİ ENERJİ BEDELİ</a:t>
            </a:r>
            <a:endParaRPr lang="tr-TR" sz="1600" i="1" dirty="0"/>
          </a:p>
        </p:txBody>
      </p:sp>
      <p:sp>
        <p:nvSpPr>
          <p:cNvPr id="68" name="49 Yuvarlatılmış Dikdörtgen"/>
          <p:cNvSpPr/>
          <p:nvPr/>
        </p:nvSpPr>
        <p:spPr>
          <a:xfrm>
            <a:off x="6948264" y="1700808"/>
            <a:ext cx="1512168" cy="828000"/>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i="1" dirty="0"/>
              <a:t>0</a:t>
            </a:r>
            <a:r>
              <a:rPr lang="tr-TR" sz="2400" i="1" dirty="0" smtClean="0"/>
              <a:t>-15 Gün</a:t>
            </a:r>
            <a:endParaRPr lang="tr-TR" sz="2400" i="1" dirty="0"/>
          </a:p>
        </p:txBody>
      </p:sp>
      <p:sp>
        <p:nvSpPr>
          <p:cNvPr id="69" name="49 Yuvarlatılmış Dikdörtgen"/>
          <p:cNvSpPr/>
          <p:nvPr/>
        </p:nvSpPr>
        <p:spPr>
          <a:xfrm>
            <a:off x="6948264" y="2601000"/>
            <a:ext cx="1512168" cy="828000"/>
          </a:xfrm>
          <a:prstGeom prst="roundRect">
            <a:avLst/>
          </a:prstGeom>
          <a:solidFill>
            <a:srgbClr val="BFBFB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i="1" dirty="0" smtClean="0"/>
              <a:t>0-1 Ay</a:t>
            </a:r>
            <a:endParaRPr lang="tr-TR" sz="2400" i="1" dirty="0"/>
          </a:p>
        </p:txBody>
      </p:sp>
      <p:sp>
        <p:nvSpPr>
          <p:cNvPr id="70" name="49 Yuvarlatılmış Dikdörtgen"/>
          <p:cNvSpPr/>
          <p:nvPr/>
        </p:nvSpPr>
        <p:spPr>
          <a:xfrm>
            <a:off x="6948264" y="3501008"/>
            <a:ext cx="1512168" cy="828000"/>
          </a:xfrm>
          <a:prstGeom prst="roundRect">
            <a:avLst/>
          </a:prstGeom>
          <a:solidFill>
            <a:srgbClr val="BFBFB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i="1" dirty="0" smtClean="0"/>
              <a:t>0-2 Ay</a:t>
            </a:r>
            <a:endParaRPr lang="tr-TR" sz="2400" i="1" dirty="0"/>
          </a:p>
        </p:txBody>
      </p:sp>
      <p:sp>
        <p:nvSpPr>
          <p:cNvPr id="71" name="49 Yuvarlatılmış Dikdörtgen"/>
          <p:cNvSpPr/>
          <p:nvPr/>
        </p:nvSpPr>
        <p:spPr>
          <a:xfrm>
            <a:off x="6948264" y="4401200"/>
            <a:ext cx="1512168" cy="828000"/>
          </a:xfrm>
          <a:prstGeom prst="roundRect">
            <a:avLst/>
          </a:prstGeom>
          <a:solidFill>
            <a:srgbClr val="BFBFB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i="1" dirty="0" smtClean="0"/>
              <a:t>0-12 Ay</a:t>
            </a:r>
            <a:endParaRPr lang="tr-TR" sz="2400" i="1" dirty="0"/>
          </a:p>
        </p:txBody>
      </p:sp>
      <p:sp>
        <p:nvSpPr>
          <p:cNvPr id="72" name="49 Yuvarlatılmış Dikdörtgen"/>
          <p:cNvSpPr/>
          <p:nvPr/>
        </p:nvSpPr>
        <p:spPr>
          <a:xfrm>
            <a:off x="6948264" y="5301208"/>
            <a:ext cx="1512168" cy="828000"/>
          </a:xfrm>
          <a:prstGeom prst="roundRect">
            <a:avLst/>
          </a:prstGeom>
          <a:solidFill>
            <a:srgbClr val="BFBFB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i="1" dirty="0" smtClean="0"/>
              <a:t>48-240 Ay</a:t>
            </a:r>
            <a:endParaRPr lang="tr-TR" sz="2400" i="1" dirty="0"/>
          </a:p>
        </p:txBody>
      </p:sp>
      <p:pic>
        <p:nvPicPr>
          <p:cNvPr id="40" name="Resim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8304" y="65465"/>
            <a:ext cx="1836835" cy="987271"/>
          </a:xfrm>
          <a:prstGeom prst="rect">
            <a:avLst/>
          </a:prstGeom>
        </p:spPr>
      </p:pic>
    </p:spTree>
    <p:extLst>
      <p:ext uri="{BB962C8B-B14F-4D97-AF65-F5344CB8AC3E}">
        <p14:creationId xmlns:p14="http://schemas.microsoft.com/office/powerpoint/2010/main" val="33111982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14456</TotalTime>
  <Words>1823</Words>
  <Application>Microsoft Office PowerPoint</Application>
  <PresentationFormat>Ekran Gösterisi (4:3)</PresentationFormat>
  <Paragraphs>221</Paragraphs>
  <Slides>20</Slides>
  <Notes>1</Notes>
  <HiddenSlides>0</HiddenSlides>
  <MMClips>0</MMClips>
  <ScaleCrop>false</ScaleCrop>
  <HeadingPairs>
    <vt:vector size="4" baseType="variant">
      <vt:variant>
        <vt:lpstr>Tema</vt:lpstr>
      </vt:variant>
      <vt:variant>
        <vt:i4>1</vt:i4>
      </vt:variant>
      <vt:variant>
        <vt:lpstr>Slayt Başlıkları</vt:lpstr>
      </vt:variant>
      <vt:variant>
        <vt:i4>20</vt:i4>
      </vt:variant>
    </vt:vector>
  </HeadingPairs>
  <TitlesOfParts>
    <vt:vector size="21" baseType="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Geleceğe Enerjiniz Kalsın. Teşekkürler...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Esin Arda</dc:creator>
  <cp:lastModifiedBy>Cem Muslular</cp:lastModifiedBy>
  <cp:revision>588</cp:revision>
  <dcterms:created xsi:type="dcterms:W3CDTF">2014-08-14T11:11:47Z</dcterms:created>
  <dcterms:modified xsi:type="dcterms:W3CDTF">2018-12-07T08:20:35Z</dcterms:modified>
</cp:coreProperties>
</file>